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Default Extension="sldx" ContentType="application/vnd.openxmlformats-officedocument.presentationml.slide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95" r:id="rId2"/>
    <p:sldId id="301" r:id="rId3"/>
    <p:sldId id="286" r:id="rId4"/>
    <p:sldId id="296" r:id="rId5"/>
    <p:sldId id="297" r:id="rId6"/>
    <p:sldId id="265" r:id="rId7"/>
    <p:sldId id="267" r:id="rId8"/>
    <p:sldId id="298" r:id="rId9"/>
    <p:sldId id="268" r:id="rId10"/>
    <p:sldId id="299" r:id="rId11"/>
    <p:sldId id="269" r:id="rId12"/>
    <p:sldId id="271" r:id="rId13"/>
    <p:sldId id="270" r:id="rId14"/>
    <p:sldId id="300" r:id="rId15"/>
    <p:sldId id="272" r:id="rId16"/>
    <p:sldId id="273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9" r:id="rId25"/>
    <p:sldId id="288" r:id="rId26"/>
    <p:sldId id="292" r:id="rId27"/>
    <p:sldId id="293" r:id="rId28"/>
    <p:sldId id="294" r:id="rId29"/>
    <p:sldId id="302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1441" autoAdjust="0"/>
  </p:normalViewPr>
  <p:slideViewPr>
    <p:cSldViewPr>
      <p:cViewPr>
        <p:scale>
          <a:sx n="100" d="100"/>
          <a:sy n="100" d="100"/>
        </p:scale>
        <p:origin x="-480" y="13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3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image" Target="../media/image1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0BCDB5-A4AE-456D-BA69-74C397987507}" type="datetimeFigureOut">
              <a:rPr lang="ru-RU" smtClean="0"/>
              <a:pPr/>
              <a:t>13.06.2017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7191B2-940E-4450-95DE-75ADA018A5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30556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Ясно, чтобы правильно понять современное естествознание, необходимо изучать астрономию, пронизывающую и лежащую в его основах. Многие специалисты считают, что вообще  преподавание естествознания надо построить на основе его астрономических корней. По-видимому, такой подход позволит не только повысить качество естественно научного образования, но и решить проблему потери интереса учащихся к изучению естественных наук.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В настоящее время возвращается классическая традиция введения отдельного предмета астрономии в программу обучения основной школы.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предлагаемом учебнике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Астрономия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представлено оптимальное содержание курса астрономии, которое необходимо молодым людям, будущим активным членам общества, вступающим во взрослую жизнь  после окончания среднего учебного заведения.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Ученики смогут найти описание сложных астрономических явлений и найти подходы решения современных астрономических проблем на базе знакомых школьникам физических законов. Смогут проследить за развитием  представлений об окружающем мире, той драме идей, которые привели к современным представлениям о строении Вселенной и месте человека в ней.   В курсе уделяется внимание современным достижениям и открытиям в астрономии.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Что касается содержания курса, то наряду с традиционными задачами, которые решала астрономия веками: служба времени, календарь, ориентация среди звёзд и на местности, а также мировоззренческими проблемами, которые стояли перед человечеством: строение Вселенной и место человека в ней, большое внимание уделяется новым, недавним открытиям современной астрономии. В первую очередь это относится к открытию ускоренного расширения Вселенной, открытию большого числа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экзопланет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поиску и связи с внеземными цивилизациями. Особо обращается внимание на новые не традиционные методы исследования Вселенной с помощью гравитационно-волновых и нейтринных телескопов.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191B2-940E-4450-95DE-75ADA018A5D4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881763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Связь восходов и заходов звёзд и созвездий  с явлениями на Земле (Сириус - разлив Нила и собачья звезда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Каникула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191B2-940E-4450-95DE-75ADA018A5D4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556542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Зодиакальные созвездия III тыс. лет до  н.э.  Египет - год 360 дней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окружность 360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Symbol" pitchFamily="18" charset="2"/>
              </a:rPr>
              <a:t>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год 365 дней (первый календарь) и год 365,25 суток (Великий период 1460 лет).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  <a:sym typeface="Symbol" pitchFamily="18" charset="2"/>
              </a:rPr>
              <a:t>Они считали, что Солнце делает за год 360 шагов по кругу и каждый шаг равен двум видимым угловым диаметрам светила. Солнечный шаг стал прообразом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  <a:sym typeface="Symbol" pitchFamily="18" charset="2"/>
              </a:rPr>
              <a:t>градусной меры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  <a:sym typeface="Symbol" pitchFamily="18" charset="2"/>
              </a:rPr>
              <a:t>: слово "градус" на латинском языке означает "шаг". Считается, что Солнце "шагает" равномерно и, рассчитывая,  эфемериды Солнца, шумерские жрецы открыли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  <a:sym typeface="Symbol" pitchFamily="18" charset="2"/>
              </a:rPr>
              <a:t>арифметическую прогрессию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  <a:sym typeface="Symbol" pitchFamily="18" charset="2"/>
              </a:rPr>
              <a:t> и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  <a:sym typeface="Symbol" pitchFamily="18" charset="2"/>
              </a:rPr>
              <a:t>правило пропорции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  <a:sym typeface="Symbol" pitchFamily="18" charset="2"/>
              </a:rPr>
              <a:t>. Понятие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  <a:sym typeface="Symbol" pitchFamily="18" charset="2"/>
              </a:rPr>
              <a:t>относительности движения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  <a:sym typeface="Symbol" pitchFamily="18" charset="2"/>
              </a:rPr>
              <a:t> появилось тоже в этих расчетах, т.к. жрецам пришлось ввести два перемещения Солнца. Одно — суточное — относительно Земли, второе — годичное — относительно звездного неба.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191B2-940E-4450-95DE-75ADA018A5D4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626031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191B2-940E-4450-95DE-75ADA018A5D4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372617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191B2-940E-4450-95DE-75ADA018A5D4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995911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В эпоху античности астрономия была одной из самых популярных наук. В среде образованных людей обсуждались модели космоса и философские принципы устройства Вселенной. На площадях греческих городов устанавливались солнечные часы, имевшие также и художественную ценность. По приказу Александра Македонского придворный поэт Арат написал поэму "Явления" о созвездиях и планетах 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III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в. до н. э.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Астрономия перестала быть таинственной наукой жрецов, ее изучают все, кто учился в академиях Платона и Аристотеля. В результате изменилось мировоззрение греков: сфера деятельности богов была отодвинута далеко от Земли. Согласно Аристотелю, существует " подлунный мир", который следует объяснять физическими причинами, и есть совершенный мир - космос, где царит гармония и обитают боги. Причем наблюдаемые планеты уже не символизировали богов.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191B2-940E-4450-95DE-75ADA018A5D4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392262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Колумб грозит караибам на о. Ямайка, что лишит их лунного света, если они не доставят ему припасов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191B2-940E-4450-95DE-75ADA018A5D4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964136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Гелиоцентрическая система мира (Коперник, Бруно, Галилей, Ньютон).</a:t>
            </a:r>
          </a:p>
          <a:p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Развитие математики, физики во многом определялись развитием астрономии.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Восемнадцатый век вошел в историю как эпоха становления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ньютоновской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картины мира. В начале века вышла в свет книга Ньютона "Оптика". В конце века П.С. Лаплас опубликовал свою книгу «Изложение системы мира», благодаря которой  гипотеза Ньютона о тяготении превратилась в закон природы. Этот закон был признан не только физиками и математиками, но стал известен всем образованным людям того времени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В восемнадцатом веке быстро развивалась техника изготовления телескопов.  Небольшие телескопы уже не были очень дорогими и астрономическими наблюдениями занимались не только профессионалы, но и философы, поэты, врачи.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191B2-940E-4450-95DE-75ADA018A5D4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965356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В результате было сделано много конкретных астрономических открытий (собственные движения звезд, галактики, аберрация, Уран, шапки на полюсах Марса, звездные скопления). Эти открытия требовали объяснения, стимулируя развитие физики, химии и математики. Именно в это время, благодаря работам  по небесной механике Эйлера, Клеро,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  <a:sym typeface="Symbol" pitchFamily="18" charset="2"/>
              </a:rPr>
              <a:t>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Аламбера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, Лагранжа и Лапласа, создаются основы современной теоретической физики.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  <a:sym typeface="Symbol" pitchFamily="18" charset="2"/>
              </a:rPr>
              <a:t>Именно, исходя из важной мировоззренческой роли астрономии,  великие мыслители и просветители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  <a:sym typeface="Symbol" pitchFamily="18" charset="2"/>
              </a:rPr>
              <a:t>XVIII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  <a:sym typeface="Symbol" pitchFamily="18" charset="2"/>
              </a:rPr>
              <a:t>, закрепили за астрономией одно из важных и необходимых мест в системе образования.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191B2-940E-4450-95DE-75ADA018A5D4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046201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История науки ХХ в. повторила сюжет эпохи Возрождения. Именно попытки решения этих астрономических проблем изменили фундаментальную основу всех наук. В результате появились теория относительности, квантовая механика и теория динамического хаоса, открыты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нестационарность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Вселенной и ядерные источники энергии, сформулирован антропный принцип, началось освоение человеком ближнего космоса.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Развитие астрономии идёт дальше, используются новые каналы информации от небесных тел – нейтринная астрономия, гравитационно-волновая астрономия. Изучение, наблюдаемого разбегания галактик открыло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новую силу  всемирного отталкивания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. Обнаружены планеты около других звёзд. Астрономия ставит новые проблемы перед естествознанием.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Итак,  развития мировоззрения  показывает, что поступательное развитие цивилизации определяется астрономическими исследованиями. Эти исследования позволяют нам прикоснуться к тайнам Вселенной. </a:t>
            </a:r>
            <a:r>
              <a:rPr lang="ru-RU" sz="1200" dirty="0" smtClean="0">
                <a:solidFill>
                  <a:srgbClr val="FF0000"/>
                </a:solidFill>
              </a:rPr>
              <a:t>«Ощущение тайны – самое прекрасное из доступных нам переживаний. Именно это чувство стоит  у колыбели истинного искусства и настоящей науки…» (А. Эйнштейн).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191B2-940E-4450-95DE-75ADA018A5D4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359411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latin typeface="Arial" pitchFamily="34" charset="0"/>
              </a:rPr>
              <a:t>Слабый красный объект, а вовсе не яркий белый может оказаться историческим открытием. Белый объект - это наверняка звезда - коричневый карлик. Вполне возможно, что красный объект - это первое прямое изображение планеты за пределами нашей солнечной системы. Об этой интригующей возможности впервые было объявлено в прошлом году, но многие астрономы не были уверены, что "планета" не была просто звездой фона. В начале этого года, чтобы попытаться получить определенный ответ, было получено еще два изображения звездной системы 2M1207. К радости научной команды, объекты остались на том же удалении, показывая, что они гравитационно связаны. Тогда слабый красный объект 2M1207b имеет светимость в 100 раз меньше, чем белый коричневый карлик 2M1207a - это хорошо согласуется с предположением, что это планета с массой примерно в пять раз больше массы Юпитера. Открытие, которое еще требует дальнейшего подтверждения, можно рассматривать как шаг к более трудной цели получения изображений похожих на Землю планет, обращающихся вокруг далеких звезд. Это изображение было получено с помощью дающей высокое разрешение системы адаптивной оптики </a:t>
            </a:r>
            <a:r>
              <a:rPr lang="ru-RU" dirty="0" err="1" smtClean="0">
                <a:latin typeface="Arial" pitchFamily="34" charset="0"/>
              </a:rPr>
              <a:t>NaCo</a:t>
            </a:r>
            <a:r>
              <a:rPr lang="ru-RU" dirty="0" smtClean="0">
                <a:latin typeface="Arial" pitchFamily="34" charset="0"/>
              </a:rPr>
              <a:t> на 8-ми метровом очень большом телескопе </a:t>
            </a:r>
            <a:r>
              <a:rPr lang="ru-RU" dirty="0" err="1" smtClean="0">
                <a:latin typeface="Arial" pitchFamily="34" charset="0"/>
              </a:rPr>
              <a:t>Йепун</a:t>
            </a:r>
            <a:r>
              <a:rPr lang="ru-RU" dirty="0" smtClean="0">
                <a:latin typeface="Arial" pitchFamily="34" charset="0"/>
              </a:rPr>
              <a:t> в Чили.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191B2-940E-4450-95DE-75ADA018A5D4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7229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2B1B57-CDA2-4756-94B9-B3DB2E48CA00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07906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dirty="0" err="1" smtClean="0">
                <a:latin typeface="Arial" pitchFamily="34" charset="0"/>
              </a:rPr>
              <a:t>Гравитац</a:t>
            </a:r>
            <a:r>
              <a:rPr lang="ru-RU" dirty="0" smtClean="0">
                <a:latin typeface="Arial" pitchFamily="34" charset="0"/>
              </a:rPr>
              <a:t>. антенной может быть любая пара масс - пробных тел (или протяжённое тело) и чувствительное устройство, регистрирующее малые относит. смещения масс или вызывающие их силы. Всплеск Г. и., распространяющийся со скоростью света, несёт изменение </a:t>
            </a:r>
            <a:r>
              <a:rPr lang="ru-RU" dirty="0" err="1" smtClean="0">
                <a:latin typeface="Arial" pitchFamily="34" charset="0"/>
              </a:rPr>
              <a:t>св</a:t>
            </a:r>
            <a:r>
              <a:rPr lang="ru-RU" dirty="0" smtClean="0">
                <a:latin typeface="Arial" pitchFamily="34" charset="0"/>
              </a:rPr>
              <a:t>-в (кривизны) пространства, воздействующее на пробные тела. Амплитуда возмущений </a:t>
            </a:r>
            <a:r>
              <a:rPr lang="ru-RU" dirty="0" err="1" smtClean="0">
                <a:latin typeface="Arial" pitchFamily="34" charset="0"/>
              </a:rPr>
              <a:t>гравитац</a:t>
            </a:r>
            <a:r>
              <a:rPr lang="ru-RU" dirty="0" smtClean="0">
                <a:latin typeface="Arial" pitchFamily="34" charset="0"/>
              </a:rPr>
              <a:t>. поля, вызванных Г. и., убывает обратно пропорционально расстоянию от источника (излучателя). При расстоянии </a:t>
            </a:r>
            <a:r>
              <a:rPr lang="ru-RU" i="1" dirty="0" smtClean="0">
                <a:latin typeface="Arial" pitchFamily="34" charset="0"/>
              </a:rPr>
              <a:t>l</a:t>
            </a:r>
            <a:r>
              <a:rPr lang="ru-RU" dirty="0" smtClean="0">
                <a:latin typeface="Arial" pitchFamily="34" charset="0"/>
              </a:rPr>
              <a:t> между двумя свободными пробными телами вариации этого расстояния, вызванные всплеском Г. и. с амплитудой </a:t>
            </a:r>
            <a:r>
              <a:rPr lang="ru-RU" i="1" dirty="0" smtClean="0">
                <a:latin typeface="Arial" pitchFamily="34" charset="0"/>
              </a:rPr>
              <a:t>h</a:t>
            </a:r>
            <a:r>
              <a:rPr lang="ru-RU" dirty="0" smtClean="0">
                <a:latin typeface="Arial" pitchFamily="34" charset="0"/>
              </a:rPr>
              <a:t>, равны </a:t>
            </a:r>
            <a:r>
              <a:rPr lang="ru-RU" dirty="0" err="1" smtClean="0">
                <a:latin typeface="Arial" pitchFamily="34" charset="0"/>
              </a:rPr>
              <a:t>D</a:t>
            </a:r>
            <a:r>
              <a:rPr lang="ru-RU" i="1" dirty="0" err="1" smtClean="0">
                <a:latin typeface="Arial" pitchFamily="34" charset="0"/>
              </a:rPr>
              <a:t>l</a:t>
            </a:r>
            <a:r>
              <a:rPr lang="ru-RU" dirty="0" smtClean="0">
                <a:latin typeface="Arial" pitchFamily="34" charset="0"/>
              </a:rPr>
              <a:t> » </a:t>
            </a:r>
            <a:r>
              <a:rPr lang="ru-RU" i="1" dirty="0" err="1" smtClean="0">
                <a:latin typeface="Arial" pitchFamily="34" charset="0"/>
              </a:rPr>
              <a:t>lh</a:t>
            </a:r>
            <a:r>
              <a:rPr lang="ru-RU" dirty="0" smtClean="0">
                <a:latin typeface="Arial" pitchFamily="34" charset="0"/>
              </a:rPr>
              <a:t>. </a:t>
            </a:r>
            <a:r>
              <a:rPr lang="ru-RU" dirty="0" err="1" smtClean="0">
                <a:latin typeface="Arial" pitchFamily="34" charset="0"/>
              </a:rPr>
              <a:t>Оптимистич</a:t>
            </a:r>
            <a:r>
              <a:rPr lang="ru-RU" dirty="0" smtClean="0">
                <a:latin typeface="Arial" pitchFamily="34" charset="0"/>
              </a:rPr>
              <a:t>. оценка для величины </a:t>
            </a:r>
            <a:r>
              <a:rPr lang="ru-RU" i="1" dirty="0" smtClean="0">
                <a:latin typeface="Arial" pitchFamily="34" charset="0"/>
              </a:rPr>
              <a:t>h</a:t>
            </a:r>
            <a:r>
              <a:rPr lang="ru-RU" dirty="0" smtClean="0">
                <a:latin typeface="Arial" pitchFamily="34" charset="0"/>
              </a:rPr>
              <a:t> в Солнечной системе в случае взрыва сверхновой на расстоянии 3 </a:t>
            </a:r>
            <a:r>
              <a:rPr lang="ru-RU" dirty="0" err="1" smtClean="0">
                <a:latin typeface="Arial" pitchFamily="34" charset="0"/>
              </a:rPr>
              <a:t>Мпк</a:t>
            </a:r>
            <a:r>
              <a:rPr lang="ru-RU" dirty="0" smtClean="0">
                <a:latin typeface="Arial" pitchFamily="34" charset="0"/>
              </a:rPr>
              <a:t> лежит в пределах (3-1)</a:t>
            </a:r>
            <a:r>
              <a:rPr lang="ru-RU" b="1" baseline="30000" dirty="0" smtClean="0">
                <a:latin typeface="Arial" pitchFamily="34" charset="0"/>
              </a:rPr>
              <a:t>.</a:t>
            </a:r>
            <a:r>
              <a:rPr lang="ru-RU" dirty="0" smtClean="0">
                <a:latin typeface="Arial" pitchFamily="34" charset="0"/>
              </a:rPr>
              <a:t>10</a:t>
            </a:r>
            <a:r>
              <a:rPr lang="ru-RU" baseline="30000" dirty="0" smtClean="0">
                <a:latin typeface="Arial" pitchFamily="34" charset="0"/>
              </a:rPr>
              <a:t>-19</a:t>
            </a:r>
            <a:r>
              <a:rPr lang="ru-RU" dirty="0" smtClean="0">
                <a:latin typeface="Arial" pitchFamily="34" charset="0"/>
              </a:rPr>
              <a:t> (при длительности всплеска ~10</a:t>
            </a:r>
            <a:r>
              <a:rPr lang="ru-RU" baseline="30000" dirty="0" smtClean="0">
                <a:latin typeface="Arial" pitchFamily="34" charset="0"/>
              </a:rPr>
              <a:t>-4</a:t>
            </a:r>
            <a:r>
              <a:rPr lang="ru-RU" dirty="0" smtClean="0">
                <a:latin typeface="Arial" pitchFamily="34" charset="0"/>
              </a:rPr>
              <a:t>- 10</a:t>
            </a:r>
            <a:r>
              <a:rPr lang="ru-RU" baseline="30000" dirty="0" smtClean="0">
                <a:latin typeface="Arial" pitchFamily="34" charset="0"/>
              </a:rPr>
              <a:t>-3</a:t>
            </a:r>
            <a:r>
              <a:rPr lang="ru-RU" dirty="0" smtClean="0">
                <a:latin typeface="Arial" pitchFamily="34" charset="0"/>
              </a:rPr>
              <a:t> с). Более </a:t>
            </a:r>
            <a:r>
              <a:rPr lang="ru-RU" dirty="0" err="1" smtClean="0">
                <a:latin typeface="Arial" pitchFamily="34" charset="0"/>
              </a:rPr>
              <a:t>реалистич</a:t>
            </a:r>
            <a:r>
              <a:rPr lang="ru-RU" dirty="0" smtClean="0">
                <a:latin typeface="Arial" pitchFamily="34" charset="0"/>
              </a:rPr>
              <a:t>. оценка для того же случая: </a:t>
            </a:r>
            <a:r>
              <a:rPr lang="ru-RU" i="1" dirty="0" smtClean="0">
                <a:latin typeface="Arial" pitchFamily="34" charset="0"/>
              </a:rPr>
              <a:t>h</a:t>
            </a:r>
            <a:r>
              <a:rPr lang="ru-RU" dirty="0" smtClean="0">
                <a:latin typeface="Arial" pitchFamily="34" charset="0"/>
              </a:rPr>
              <a:t>~10</a:t>
            </a:r>
            <a:r>
              <a:rPr lang="ru-RU" baseline="30000" dirty="0" smtClean="0">
                <a:latin typeface="Arial" pitchFamily="34" charset="0"/>
              </a:rPr>
              <a:t>-21</a:t>
            </a:r>
            <a:r>
              <a:rPr lang="ru-RU" dirty="0" smtClean="0">
                <a:latin typeface="Arial" pitchFamily="34" charset="0"/>
              </a:rPr>
              <a:t> (выбор оценки зависит от неизвестной степени асимметрии взрыва сверхновой).</a:t>
            </a:r>
          </a:p>
        </p:txBody>
      </p:sp>
      <p:sp>
        <p:nvSpPr>
          <p:cNvPr id="10342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6EFE7D-02E5-45AB-9098-35203AD5AF73}" type="slidenum">
              <a:rPr lang="ru-RU" smtClean="0">
                <a:latin typeface="Arial" pitchFamily="34" charset="0"/>
              </a:rPr>
              <a:pPr/>
              <a:t>27</a:t>
            </a:fld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2B1B57-CDA2-4756-94B9-B3DB2E48CA00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0790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191B2-940E-4450-95DE-75ADA018A5D4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04948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Символ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"0"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ноль, который ввели древние индийцы в 3-м тысячелетие до н. э. символизировал замкнутый путь всех предметов во Вселенной, подобно тому, как замкнутые видимые пути небесных светил. Согласно мифологии индийцев, все предметы рождаются из вечной пустоты и исчезают в ней. Вселенная— это, проявленная пустота. Ноль означает пустоту — начало и конец Вселенной. В записи десятичных дробей, открытых древними индийцами символ "0" использовался для обозначения пустого десятичного разряда.</a:t>
            </a:r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191B2-940E-4450-95DE-75ADA018A5D4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191B2-940E-4450-95DE-75ADA018A5D4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50897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191B2-940E-4450-95DE-75ADA018A5D4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191B2-940E-4450-95DE-75ADA018A5D4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256016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22 октября 2137 г до н.э. астрономы Хи и Хо прозевали в 7 ч 31 м частное затмение Солнца и за это их казнили.</a:t>
            </a:r>
          </a:p>
          <a:p>
            <a:r>
              <a:rPr lang="ru-RU" dirty="0" smtClean="0"/>
              <a:t>28 мая 586 г – первое предсказание полного солнечного затмения Фалеса из </a:t>
            </a:r>
            <a:r>
              <a:rPr lang="ru-RU" dirty="0" err="1" smtClean="0"/>
              <a:t>Милета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191B2-940E-4450-95DE-75ADA018A5D4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61869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0415B-7861-44E0-A7E1-44F47BF588A7}" type="datetimeFigureOut">
              <a:rPr lang="ru-RU" smtClean="0"/>
              <a:pPr/>
              <a:t>13.06.2017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C504B-087C-497B-84CE-D76998AC89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0415B-7861-44E0-A7E1-44F47BF588A7}" type="datetimeFigureOut">
              <a:rPr lang="ru-RU" smtClean="0"/>
              <a:pPr/>
              <a:t>13.06.2017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C504B-087C-497B-84CE-D76998AC89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0415B-7861-44E0-A7E1-44F47BF588A7}" type="datetimeFigureOut">
              <a:rPr lang="ru-RU" smtClean="0"/>
              <a:pPr/>
              <a:t>13.06.2017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C504B-087C-497B-84CE-D76998AC89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0415B-7861-44E0-A7E1-44F47BF588A7}" type="datetimeFigureOut">
              <a:rPr lang="ru-RU" smtClean="0"/>
              <a:pPr/>
              <a:t>13.06.2017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C504B-087C-497B-84CE-D76998AC89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0415B-7861-44E0-A7E1-44F47BF588A7}" type="datetimeFigureOut">
              <a:rPr lang="ru-RU" smtClean="0"/>
              <a:pPr/>
              <a:t>13.06.2017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C504B-087C-497B-84CE-D76998AC89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0415B-7861-44E0-A7E1-44F47BF588A7}" type="datetimeFigureOut">
              <a:rPr lang="ru-RU" smtClean="0"/>
              <a:pPr/>
              <a:t>13.06.2017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C504B-087C-497B-84CE-D76998AC89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0415B-7861-44E0-A7E1-44F47BF588A7}" type="datetimeFigureOut">
              <a:rPr lang="ru-RU" smtClean="0"/>
              <a:pPr/>
              <a:t>13.06.2017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C504B-087C-497B-84CE-D76998AC89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0415B-7861-44E0-A7E1-44F47BF588A7}" type="datetimeFigureOut">
              <a:rPr lang="ru-RU" smtClean="0"/>
              <a:pPr/>
              <a:t>13.06.2017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C504B-087C-497B-84CE-D76998AC89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0415B-7861-44E0-A7E1-44F47BF588A7}" type="datetimeFigureOut">
              <a:rPr lang="ru-RU" smtClean="0"/>
              <a:pPr/>
              <a:t>13.06.2017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C504B-087C-497B-84CE-D76998AC89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0415B-7861-44E0-A7E1-44F47BF588A7}" type="datetimeFigureOut">
              <a:rPr lang="ru-RU" smtClean="0"/>
              <a:pPr/>
              <a:t>13.06.2017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C504B-087C-497B-84CE-D76998AC89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0415B-7861-44E0-A7E1-44F47BF588A7}" type="datetimeFigureOut">
              <a:rPr lang="ru-RU" smtClean="0"/>
              <a:pPr/>
              <a:t>13.06.2017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C504B-087C-497B-84CE-D76998AC89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C0415B-7861-44E0-A7E1-44F47BF588A7}" type="datetimeFigureOut">
              <a:rPr lang="ru-RU" smtClean="0"/>
              <a:pPr/>
              <a:t>13.06.2017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CC504B-087C-497B-84CE-D76998AC89A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ru/url?sa=i&amp;rct=j&amp;q=&amp;esrc=s&amp;source=images&amp;cd=&amp;cad=rja&amp;uact=8&amp;ved=0CAcQjRxqFQoTCP_Es7jL-McCFYHrcgodPFkDKw&amp;url=http://www.e-reading.club/bookreader.php/82485/BSE_-_Bol'shaya_Sovetskaya_Enciklopediya_(SP).html&amp;psig=AFQjCNG3l2p_lo7nJTHllAHDWkRjEMhg6A&amp;ust=1442390997398581" TargetMode="Externa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3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9.jpeg"/><Relationship Id="rId10" Type="http://schemas.openxmlformats.org/officeDocument/2006/relationships/image" Target="../media/image20.png"/><Relationship Id="rId4" Type="http://schemas.openxmlformats.org/officeDocument/2006/relationships/image" Target="../media/image18.gif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5.png"/><Relationship Id="rId5" Type="http://schemas.openxmlformats.org/officeDocument/2006/relationships/package" Target="../embeddings/______Microsoft_Office_PowerPoint1.sldx"/><Relationship Id="rId4" Type="http://schemas.openxmlformats.org/officeDocument/2006/relationships/oleObject" Target="../embeddings/oleObject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image1.jpeg"/>
          <p:cNvPicPr>
            <a:picLocks noChangeAspect="1"/>
          </p:cNvPicPr>
          <p:nvPr/>
        </p:nvPicPr>
        <p:blipFill>
          <a:blip r:embed="rId2" cstate="print"/>
          <a:srcRect r="5562"/>
          <a:stretch>
            <a:fillRect/>
          </a:stretch>
        </p:blipFill>
        <p:spPr bwMode="auto">
          <a:xfrm>
            <a:off x="0" y="-74613"/>
            <a:ext cx="9144000" cy="6932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73931" y="6084004"/>
            <a:ext cx="1261765" cy="369332"/>
          </a:xfrm>
          <a:prstGeom prst="rect">
            <a:avLst/>
          </a:prstGeom>
          <a:solidFill>
            <a:srgbClr val="A4DAF2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2400" b="1" dirty="0" smtClean="0">
                <a:solidFill>
                  <a:srgbClr val="0070C0"/>
                </a:solidFill>
                <a:cs typeface="Arial" charset="0"/>
              </a:rPr>
              <a:t>2017</a:t>
            </a:r>
            <a:endParaRPr lang="ru-RU" sz="2400" b="1" dirty="0">
              <a:solidFill>
                <a:srgbClr val="0070C0"/>
              </a:solidFill>
              <a:latin typeface="Textbook New Bold"/>
              <a:cs typeface="Arial" charset="0"/>
            </a:endParaRPr>
          </a:p>
        </p:txBody>
      </p:sp>
      <p:sp>
        <p:nvSpPr>
          <p:cNvPr id="5" name="Прямоугольник 3"/>
          <p:cNvSpPr>
            <a:spLocks noChangeArrowheads="1"/>
          </p:cNvSpPr>
          <p:nvPr/>
        </p:nvSpPr>
        <p:spPr bwMode="auto">
          <a:xfrm>
            <a:off x="3547528" y="1844824"/>
            <a:ext cx="5248275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ru-RU" sz="4000" b="1" dirty="0" smtClean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Роль и место астрономии в системе естественнонаучных знаний</a:t>
            </a:r>
            <a:endParaRPr lang="en-US" sz="4000" b="1" dirty="0">
              <a:solidFill>
                <a:srgbClr val="FF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2843808" y="4841919"/>
            <a:ext cx="6300192" cy="47890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 err="1"/>
              <a:t>Чаругин</a:t>
            </a:r>
            <a:r>
              <a:rPr lang="ru-RU" sz="1800" dirty="0"/>
              <a:t> </a:t>
            </a:r>
            <a:r>
              <a:rPr lang="ru-RU" sz="1800" dirty="0" smtClean="0"/>
              <a:t>В.М. – доктор физ.-мат. наук, профессор астрофизики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xmlns="" val="1256221464"/>
      </p:ext>
    </p:extLst>
  </p:cSld>
  <p:clrMapOvr>
    <a:masterClrMapping/>
  </p:clrMapOvr>
  <p:transition/>
  <p:timing>
    <p:tnLst>
      <p:par>
        <p:cTn id="1" dur="indefinite" restart="never" fill="hold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-3" y="6226797"/>
            <a:ext cx="9144004" cy="455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2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8252421" y="6272067"/>
            <a:ext cx="500064" cy="365127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hape 457"/>
          <p:cNvSpPr>
            <a:spLocks noGrp="1"/>
          </p:cNvSpPr>
          <p:nvPr>
            <p:ph type="sldNum" sz="quarter" idx="4294967295"/>
          </p:nvPr>
        </p:nvSpPr>
        <p:spPr>
          <a:xfrm>
            <a:off x="8342476" y="6309800"/>
            <a:ext cx="319955" cy="33855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t"/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algn="ctr"/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 algn="ctr"/>
              <a:t>10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409" y="116632"/>
            <a:ext cx="4374955" cy="434343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64383" tIns="32191" rIns="64383" bIns="32191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Открытие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прецессии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7" name="Picture 2" descr="Early Church Fathers on Mithraism The Devil Did It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89" t="3517" r="8634" b="3590"/>
          <a:stretch/>
        </p:blipFill>
        <p:spPr bwMode="auto">
          <a:xfrm>
            <a:off x="4644008" y="1772816"/>
            <a:ext cx="2056195" cy="168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s019.radikal.ru/i637/1204/57/58c1d70b686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03639" y="568640"/>
            <a:ext cx="2056547" cy="3848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690" t="17441" r="27793" b="9807"/>
          <a:stretch/>
        </p:blipFill>
        <p:spPr bwMode="auto">
          <a:xfrm>
            <a:off x="36637" y="701532"/>
            <a:ext cx="4346727" cy="5267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716016" y="4653136"/>
            <a:ext cx="4427984" cy="1173006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64383" tIns="32191" rIns="64383" bIns="32191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Возникновение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новой религии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Митраизм (</a:t>
            </a: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таутохомия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 </a:t>
            </a:r>
            <a:br>
              <a:rPr lang="ru-RU" sz="24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век до н.э.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 5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век н.э.)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114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Рисунок 8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1600200" cy="2543175"/>
          </a:xfrm>
          <a:prstGeom prst="rect">
            <a:avLst/>
          </a:prstGeom>
          <a:noFill/>
        </p:spPr>
      </p:pic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0" y="3381581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Муза Урания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259550" y="-869443"/>
            <a:ext cx="228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indent="449263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Элитарность астрономии (среди жрецов, высших слоёв общества)</a:t>
            </a:r>
            <a:endParaRPr lang="ru-RU" sz="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Во всех древних философских школах астрономия занимала ведущее место. Так как астрономия не затрагивала непосредственно условия жизни и деятельности человека, то ее потребность возникала на более высоком уровне умственного и духовного развития человека. Неудивительно, что в древней Греции астрономия имела свою богиню (музу Уранию).</a:t>
            </a:r>
            <a:endParaRPr lang="ru-RU" sz="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1057350" y="3838781"/>
            <a:ext cx="7632848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Большинство древнегреческих мыслителей участвовало в создании гражданских кодексов полисов. Замечательно, что в каждом кодексе есть основной принцип гармонии: равенство граждан перед законом. Только этот принцип, по мысли философов, позволил бы достичь такого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совершенства общественных отношений, которое было бы подобно совершенству звездного неба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979712" y="1484784"/>
            <a:ext cx="67687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Во всех древних философских школах астрономия занимала ведущее место. Так как астрономия не затрагивала непосредственно условия жизни и деятельности человека, то ее потребность возникала на более высоком уровне умственного и духовного развития человека. Неудивительно, что в древней Греции астрономия имела свою богиню (музу Уранию).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976" y="951"/>
            <a:ext cx="9144000" cy="803674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64383" tIns="32191" rIns="64383" bIns="32191">
            <a:spAutoFit/>
          </a:bodyPr>
          <a:lstStyle/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Элитарность астрономии (среди жрецов, высших слоёв общества)</a:t>
            </a:r>
            <a:endParaRPr lang="ru-RU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age1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-3" y="6226797"/>
            <a:ext cx="9144004" cy="455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2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8252421" y="6272067"/>
            <a:ext cx="500064" cy="365127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hape 457"/>
          <p:cNvSpPr>
            <a:spLocks noGrp="1"/>
          </p:cNvSpPr>
          <p:nvPr>
            <p:ph type="sldNum" sz="quarter" idx="4294967295"/>
          </p:nvPr>
        </p:nvSpPr>
        <p:spPr>
          <a:xfrm>
            <a:off x="8342476" y="6309800"/>
            <a:ext cx="377041" cy="33855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t"/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algn="ctr"/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 algn="ctr"/>
              <a:t>11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image1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-3" y="6226797"/>
            <a:ext cx="9144004" cy="455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2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8252420" y="6272067"/>
            <a:ext cx="568051" cy="365127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457"/>
          <p:cNvSpPr>
            <a:spLocks noGrp="1"/>
          </p:cNvSpPr>
          <p:nvPr>
            <p:ph type="sldNum" sz="quarter" idx="4294967295"/>
          </p:nvPr>
        </p:nvSpPr>
        <p:spPr>
          <a:xfrm>
            <a:off x="8342476" y="6309800"/>
            <a:ext cx="405988" cy="33855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t"/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algn="ctr"/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 algn="ctr"/>
              <a:t>12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1751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54" t="17870" r="27656" b="10000"/>
          <a:stretch/>
        </p:blipFill>
        <p:spPr bwMode="auto">
          <a:xfrm>
            <a:off x="3926239" y="764704"/>
            <a:ext cx="5156138" cy="343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" y="13345"/>
            <a:ext cx="9144000" cy="434343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64383" tIns="32191" rIns="64383" bIns="32191">
            <a:spAutoFit/>
          </a:bodyPr>
          <a:lstStyle/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Солнечное затмение</a:t>
            </a:r>
            <a:endParaRPr lang="ru-RU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1752" name="Picture 8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562" t="17871" r="42917" b="9722"/>
          <a:stretch/>
        </p:blipFill>
        <p:spPr bwMode="auto">
          <a:xfrm>
            <a:off x="107504" y="764704"/>
            <a:ext cx="3703474" cy="4942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Скругленная прямоугольная выноска 12"/>
          <p:cNvSpPr>
            <a:spLocks noChangeArrowheads="1"/>
          </p:cNvSpPr>
          <p:nvPr/>
        </p:nvSpPr>
        <p:spPr bwMode="auto">
          <a:xfrm>
            <a:off x="4299570" y="4869160"/>
            <a:ext cx="2915816" cy="648072"/>
          </a:xfrm>
          <a:prstGeom prst="wedgeRoundRectCallout">
            <a:avLst>
              <a:gd name="adj1" fmla="val -75362"/>
              <a:gd name="adj2" fmla="val -122547"/>
              <a:gd name="adj3" fmla="val 16667"/>
            </a:avLst>
          </a:prstGeom>
          <a:solidFill>
            <a:srgbClr val="B0E1F7">
              <a:alpha val="74901"/>
            </a:srgbClr>
          </a:solidFill>
          <a:ln w="12700" algn="ctr">
            <a:solidFill>
              <a:srgbClr val="385D8A"/>
            </a:solidFill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Схема солнечного затмения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-3" y="6226797"/>
            <a:ext cx="9144004" cy="455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8252421" y="6272067"/>
            <a:ext cx="500064" cy="365127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457"/>
          <p:cNvSpPr>
            <a:spLocks noGrp="1"/>
          </p:cNvSpPr>
          <p:nvPr>
            <p:ph type="sldNum" sz="quarter" idx="4294967295"/>
          </p:nvPr>
        </p:nvSpPr>
        <p:spPr>
          <a:xfrm>
            <a:off x="8342476" y="6309800"/>
            <a:ext cx="410009" cy="33855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t"/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algn="ctr"/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 algn="ctr"/>
              <a:t>13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54" t="17779" r="27708" b="9629"/>
          <a:stretch/>
        </p:blipFill>
        <p:spPr bwMode="auto">
          <a:xfrm>
            <a:off x="532706" y="620688"/>
            <a:ext cx="8280920" cy="5548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" y="13345"/>
            <a:ext cx="9144000" cy="434343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64383" tIns="32191" rIns="64383" bIns="32191">
            <a:spAutoFit/>
          </a:bodyPr>
          <a:lstStyle/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Время</a:t>
            </a:r>
            <a:endParaRPr lang="ru-RU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976" y="951"/>
            <a:ext cx="9144000" cy="434343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64383" tIns="32191" rIns="64383" bIns="32191">
            <a:spAutoFit/>
          </a:bodyPr>
          <a:lstStyle/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Календари</a:t>
            </a:r>
            <a:endParaRPr lang="ru-RU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53" t="17964" r="27605" b="9815"/>
          <a:stretch/>
        </p:blipFill>
        <p:spPr bwMode="auto">
          <a:xfrm>
            <a:off x="683568" y="692696"/>
            <a:ext cx="7999637" cy="5323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image1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-3" y="6226797"/>
            <a:ext cx="9144004" cy="455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2.pn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8252421" y="6272067"/>
            <a:ext cx="500064" cy="365127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457"/>
          <p:cNvSpPr>
            <a:spLocks noGrp="1"/>
          </p:cNvSpPr>
          <p:nvPr>
            <p:ph type="sldNum" sz="quarter" idx="4294967295"/>
          </p:nvPr>
        </p:nvSpPr>
        <p:spPr>
          <a:xfrm>
            <a:off x="8342476" y="6309800"/>
            <a:ext cx="410009" cy="33855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t"/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algn="ctr"/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 algn="ctr"/>
              <a:t>14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9793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5781" y="5457841"/>
            <a:ext cx="910272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Движения планет и циклы китайского календаря. (Создан в III  тысячелетии до н.э.)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60-ти летний цикл календаря – период, через который Юпитер и Сатурн соединяются в  одном и том же зодиакальном созвездии.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" y="13345"/>
            <a:ext cx="9144000" cy="434343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64383" tIns="32191" rIns="64383" bIns="32191">
            <a:spAutoFit/>
          </a:bodyPr>
          <a:lstStyle/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Движение планет</a:t>
            </a:r>
            <a:endParaRPr lang="ru-RU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249" t="17685" r="27605" b="9630"/>
          <a:stretch/>
        </p:blipFill>
        <p:spPr bwMode="auto">
          <a:xfrm>
            <a:off x="935595" y="548681"/>
            <a:ext cx="7272808" cy="4862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image1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-3" y="6226797"/>
            <a:ext cx="9144004" cy="455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2.pn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8252421" y="6272067"/>
            <a:ext cx="500064" cy="365127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457"/>
          <p:cNvSpPr>
            <a:spLocks noGrp="1"/>
          </p:cNvSpPr>
          <p:nvPr>
            <p:ph type="sldNum" sz="quarter" idx="4294967295"/>
          </p:nvPr>
        </p:nvSpPr>
        <p:spPr>
          <a:xfrm>
            <a:off x="8342476" y="6309800"/>
            <a:ext cx="410009" cy="33855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t"/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algn="ctr"/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 algn="ctr"/>
              <a:t>15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13345"/>
            <a:ext cx="9144000" cy="434343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64383" tIns="32191" rIns="64383" bIns="32191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Развитие теории и наблюдений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 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движением Солнца и планет</a:t>
            </a:r>
            <a:endParaRPr lang="ru-RU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image1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-3" y="6226797"/>
            <a:ext cx="9144004" cy="455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2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8252421" y="6272067"/>
            <a:ext cx="500064" cy="365127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457"/>
          <p:cNvSpPr>
            <a:spLocks noGrp="1"/>
          </p:cNvSpPr>
          <p:nvPr>
            <p:ph type="sldNum" sz="quarter" idx="4294967295"/>
          </p:nvPr>
        </p:nvSpPr>
        <p:spPr>
          <a:xfrm>
            <a:off x="8342476" y="6309800"/>
            <a:ext cx="410009" cy="33855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t"/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algn="ctr"/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 algn="ctr"/>
              <a:t>16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406" t="19792" r="27701" b="9837"/>
          <a:stretch/>
        </p:blipFill>
        <p:spPr bwMode="auto">
          <a:xfrm>
            <a:off x="3491880" y="2622551"/>
            <a:ext cx="5544615" cy="3604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55" t="17964" r="27708" b="9721"/>
          <a:stretch/>
        </p:blipFill>
        <p:spPr bwMode="auto">
          <a:xfrm>
            <a:off x="26344" y="548680"/>
            <a:ext cx="5544615" cy="3701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Рисунок 15" descr="Похожее изображени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9778" y="533856"/>
            <a:ext cx="2092022" cy="2338142"/>
          </a:xfrm>
          <a:prstGeom prst="rect">
            <a:avLst/>
          </a:prstGeom>
          <a:noFill/>
        </p:spPr>
      </p:pic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3563888" y="720715"/>
            <a:ext cx="3868272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Платон: «Астрономия побуждает смотреть ввысь и ведёт от нашего мира к другим мирам» (Платон «Государство» 427-347  до н.э.)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936365" y="3733929"/>
            <a:ext cx="4968552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Аристотель: «Семь свободных искусств – основа воспитания, которое надлежит давать не для практической пользы, но потому, что оно достойно свободнорождённого человека и само по себе прекрасно» (Аристотель «Политика»., 384-322 до н.э.)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image1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-3" y="6226797"/>
            <a:ext cx="9144004" cy="455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2.pn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8252421" y="6272067"/>
            <a:ext cx="500064" cy="365127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457"/>
          <p:cNvSpPr>
            <a:spLocks noGrp="1"/>
          </p:cNvSpPr>
          <p:nvPr>
            <p:ph type="sldNum" sz="quarter" idx="4294967295"/>
          </p:nvPr>
        </p:nvSpPr>
        <p:spPr>
          <a:xfrm>
            <a:off x="8342476" y="6309800"/>
            <a:ext cx="410009" cy="33855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t"/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algn="ctr"/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 algn="ctr"/>
              <a:t>17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2657" y="-1317"/>
            <a:ext cx="9144000" cy="372787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64383" tIns="32191" rIns="64383" bIns="32191">
            <a:spAutoFit/>
          </a:bodyPr>
          <a:lstStyle/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Астрономия в системе образования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античного мира</a:t>
            </a:r>
            <a:endParaRPr lang="ru-RU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5058" name="Picture 2" descr="D:\ИНФОРМАТИКА\Portrety_skan\Аристотель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525763"/>
            <a:ext cx="1831889" cy="260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ая прямоугольная выноска 12"/>
          <p:cNvSpPr>
            <a:spLocks noChangeArrowheads="1"/>
          </p:cNvSpPr>
          <p:nvPr/>
        </p:nvSpPr>
        <p:spPr bwMode="auto">
          <a:xfrm>
            <a:off x="6596237" y="2996952"/>
            <a:ext cx="1656184" cy="432048"/>
          </a:xfrm>
          <a:prstGeom prst="wedgeRoundRectCallout">
            <a:avLst>
              <a:gd name="adj1" fmla="val -47269"/>
              <a:gd name="adj2" fmla="val 47944"/>
              <a:gd name="adj3" fmla="val 16667"/>
            </a:avLst>
          </a:prstGeom>
          <a:solidFill>
            <a:srgbClr val="B0E1F7">
              <a:alpha val="74901"/>
            </a:srgbClr>
          </a:solidFill>
          <a:ln w="12700" algn="ctr">
            <a:solidFill>
              <a:srgbClr val="385D8A"/>
            </a:solidFill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Аристотель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кругленная прямоугольная выноска 13"/>
          <p:cNvSpPr>
            <a:spLocks noChangeArrowheads="1"/>
          </p:cNvSpPr>
          <p:nvPr/>
        </p:nvSpPr>
        <p:spPr bwMode="auto">
          <a:xfrm>
            <a:off x="944352" y="2996952"/>
            <a:ext cx="1656184" cy="432048"/>
          </a:xfrm>
          <a:prstGeom prst="wedgeRoundRectCallout">
            <a:avLst>
              <a:gd name="adj1" fmla="val -47269"/>
              <a:gd name="adj2" fmla="val 47944"/>
              <a:gd name="adj3" fmla="val 16667"/>
            </a:avLst>
          </a:prstGeom>
          <a:solidFill>
            <a:srgbClr val="B0E1F7">
              <a:alpha val="74901"/>
            </a:srgbClr>
          </a:solidFill>
          <a:ln w="12700" algn="ctr">
            <a:solidFill>
              <a:srgbClr val="385D8A"/>
            </a:solidFill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Платон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0" y="281692"/>
            <a:ext cx="9144000" cy="637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Мировоззренческая роль астрономии и необходимость её изучения (монастыри и первые университеты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астрономия один из обязательных предметов).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Карл Великий в 782 г.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создал придворное общество ученых монахов - знатоков сочинений древних авторов. По инициативе этого общества при монастырях открыли школы, в которых обязательными предметами были арифметика, латинский язык и астрономия 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В 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XIV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в. астрономию включили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в число предметов факультета свободных искусств университетов. Этот факультет был обязательным во всех университетах. Этот факультет был, предварительным, так как подготавливал к обучению на основных факультетах (богословском, юридическом, медицинском).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Изучение семи свободных искусств проводились в два цикла, которые назывались тривиум и квадривиум. В тривиуме изучались грамматика, риторика и диалектика.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В следующем квадривиуме – арифметика, геометрия, астрономия и музыка.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2657" y="0"/>
            <a:ext cx="9144000" cy="372787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64383" tIns="32191" rIns="64383" bIns="32191">
            <a:spAutoFit/>
          </a:bodyPr>
          <a:lstStyle/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Астрономия в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средние века</a:t>
            </a:r>
            <a:endParaRPr lang="ru-RU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3" y="6226797"/>
            <a:ext cx="9144004" cy="455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2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8252421" y="6272067"/>
            <a:ext cx="500064" cy="365127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457"/>
          <p:cNvSpPr>
            <a:spLocks noGrp="1"/>
          </p:cNvSpPr>
          <p:nvPr>
            <p:ph type="sldNum" sz="quarter" idx="4294967295"/>
          </p:nvPr>
        </p:nvSpPr>
        <p:spPr>
          <a:xfrm>
            <a:off x="8342476" y="6309800"/>
            <a:ext cx="410009" cy="33855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t"/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algn="ctr"/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 algn="ctr"/>
              <a:t>18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-2657" y="-1317"/>
            <a:ext cx="9144000" cy="372787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64383" tIns="32191" rIns="64383" bIns="32191">
            <a:spAutoFit/>
          </a:bodyPr>
          <a:lstStyle/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Лунное затмение</a:t>
            </a:r>
            <a:endParaRPr lang="ru-RU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51617" y="764704"/>
            <a:ext cx="4432576" cy="3325537"/>
          </a:xfrm>
          <a:prstGeom prst="rect">
            <a:avLst/>
          </a:prstGeom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771" t="17685" r="27656" b="9824"/>
          <a:stretch/>
        </p:blipFill>
        <p:spPr bwMode="auto">
          <a:xfrm>
            <a:off x="107504" y="548680"/>
            <a:ext cx="4265140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51617" y="4221088"/>
            <a:ext cx="44154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/>
              <a:t>Колумб грозит караибам на о. Ямайка, что лишит их лунного света, если они не доставят ему припасов</a:t>
            </a:r>
          </a:p>
        </p:txBody>
      </p:sp>
      <p:pic>
        <p:nvPicPr>
          <p:cNvPr id="11" name="image1.pn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-3" y="6226797"/>
            <a:ext cx="9144004" cy="455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age2.png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8252421" y="6272067"/>
            <a:ext cx="500064" cy="365127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Shape 457"/>
          <p:cNvSpPr>
            <a:spLocks noGrp="1"/>
          </p:cNvSpPr>
          <p:nvPr>
            <p:ph type="sldNum" sz="quarter" idx="4294967295"/>
          </p:nvPr>
        </p:nvSpPr>
        <p:spPr>
          <a:xfrm>
            <a:off x="8342476" y="6309800"/>
            <a:ext cx="410009" cy="33855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t"/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algn="ctr"/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 algn="ctr"/>
              <a:t>19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38250" y="1124744"/>
            <a:ext cx="734481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Школьный курс астрономии призван способствовать формированию современной естественнонаучной картины  мира, раскрывать развитие представлений о строении Вселенной как о длительном и сложном пути познания человечеством окружающей природы и своего места в ней. </a:t>
            </a:r>
            <a:endParaRPr lang="ru-RU" sz="2800" b="1" dirty="0">
              <a:solidFill>
                <a:srgbClr val="FF0000"/>
              </a:solidFill>
              <a:effectLst/>
            </a:endParaRPr>
          </a:p>
        </p:txBody>
      </p:sp>
      <p:pic>
        <p:nvPicPr>
          <p:cNvPr id="3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3" y="6226797"/>
            <a:ext cx="9144004" cy="45566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xmlns="" val="11654639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2657" y="-1317"/>
            <a:ext cx="9144000" cy="372787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64383" tIns="32191" rIns="64383" bIns="32191">
            <a:spAutoFit/>
          </a:bodyPr>
          <a:lstStyle/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Революция в астрономии, век просвещения и преподавание астрономии</a:t>
            </a:r>
            <a:endParaRPr lang="ru-RU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54" t="17963" r="27656" b="9907"/>
          <a:stretch/>
        </p:blipFill>
        <p:spPr bwMode="auto">
          <a:xfrm>
            <a:off x="154927" y="476672"/>
            <a:ext cx="4870939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406" t="17778" r="27709" b="10092"/>
          <a:stretch/>
        </p:blipFill>
        <p:spPr bwMode="auto">
          <a:xfrm>
            <a:off x="3878244" y="2996952"/>
            <a:ext cx="4870939" cy="3245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ая прямоугольная выноска 7"/>
          <p:cNvSpPr>
            <a:spLocks noChangeArrowheads="1"/>
          </p:cNvSpPr>
          <p:nvPr/>
        </p:nvSpPr>
        <p:spPr bwMode="auto">
          <a:xfrm>
            <a:off x="611560" y="4077072"/>
            <a:ext cx="2677099" cy="684076"/>
          </a:xfrm>
          <a:prstGeom prst="wedgeRoundRectCallout">
            <a:avLst>
              <a:gd name="adj1" fmla="val 70855"/>
              <a:gd name="adj2" fmla="val 102247"/>
              <a:gd name="adj3" fmla="val 16667"/>
            </a:avLst>
          </a:prstGeom>
          <a:solidFill>
            <a:srgbClr val="B0E1F7">
              <a:alpha val="74901"/>
            </a:srgbClr>
          </a:solidFill>
          <a:ln w="12700" algn="ctr">
            <a:solidFill>
              <a:srgbClr val="385D8A"/>
            </a:solidFill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Гелиоцентрическая система мира 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Коперника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image1.pn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-3" y="6226797"/>
            <a:ext cx="9144004" cy="455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2.png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8252421" y="6272067"/>
            <a:ext cx="500064" cy="365127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hape 457"/>
          <p:cNvSpPr>
            <a:spLocks noGrp="1"/>
          </p:cNvSpPr>
          <p:nvPr>
            <p:ph type="sldNum" sz="quarter" idx="4294967295"/>
          </p:nvPr>
        </p:nvSpPr>
        <p:spPr>
          <a:xfrm>
            <a:off x="8342476" y="6309800"/>
            <a:ext cx="410009" cy="33855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t"/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algn="ctr"/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 algn="ctr"/>
              <a:t>20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-2657" y="-1317"/>
            <a:ext cx="9144000" cy="372787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64383" tIns="32191" rIns="64383" bIns="32191">
            <a:spAutoFit/>
          </a:bodyPr>
          <a:lstStyle/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Прохождение Венеры по диску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Солнца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imag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3" y="6226797"/>
            <a:ext cx="9144004" cy="455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2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8252421" y="6272067"/>
            <a:ext cx="500064" cy="365127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457"/>
          <p:cNvSpPr>
            <a:spLocks noGrp="1"/>
          </p:cNvSpPr>
          <p:nvPr>
            <p:ph type="sldNum" sz="quarter" idx="4294967295"/>
          </p:nvPr>
        </p:nvSpPr>
        <p:spPr>
          <a:xfrm>
            <a:off x="8342476" y="6309800"/>
            <a:ext cx="410009" cy="33855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t"/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algn="ctr"/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 algn="ctr"/>
              <a:t>21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1187624" y="5335026"/>
            <a:ext cx="6466715" cy="97156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dirty="0" smtClean="0"/>
              <a:t>Гравюра XVIII в. из официального отчёта Академии Наук. </a:t>
            </a:r>
            <a:br>
              <a:rPr lang="ru-RU" sz="1600" dirty="0" smtClean="0"/>
            </a:br>
            <a:r>
              <a:rPr lang="ru-RU" sz="1600" dirty="0" smtClean="0"/>
              <a:t>Екатерина II наблюдает прохождение Венеры по диску Солнца в 1769 г. </a:t>
            </a:r>
            <a:br>
              <a:rPr lang="ru-RU" sz="1600" dirty="0" smtClean="0"/>
            </a:br>
            <a:r>
              <a:rPr lang="ru-RU" sz="1600" dirty="0" smtClean="0"/>
              <a:t>На стеле за спиной императрицы различима дата: MDCCLXIX.</a:t>
            </a:r>
            <a:endParaRPr lang="ru-RU" sz="1600" dirty="0"/>
          </a:p>
        </p:txBody>
      </p:sp>
      <p:pic>
        <p:nvPicPr>
          <p:cNvPr id="9" name="Рисунок 8" descr="ekat_1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0133" y="548680"/>
            <a:ext cx="6643734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2657" y="-1317"/>
            <a:ext cx="9144000" cy="372787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64383" tIns="32191" rIns="64383" bIns="32191">
            <a:spAutoFit/>
          </a:bodyPr>
          <a:lstStyle/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Астрономические открытия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image1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-3" y="6226797"/>
            <a:ext cx="9144004" cy="455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2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8252421" y="6272067"/>
            <a:ext cx="500064" cy="365127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457"/>
          <p:cNvSpPr>
            <a:spLocks noGrp="1"/>
          </p:cNvSpPr>
          <p:nvPr>
            <p:ph type="sldNum" sz="quarter" idx="4294967295"/>
          </p:nvPr>
        </p:nvSpPr>
        <p:spPr>
          <a:xfrm>
            <a:off x="8342476" y="6309800"/>
            <a:ext cx="410009" cy="33855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t"/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algn="ctr"/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 algn="ctr"/>
              <a:t>22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710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875" t="18148" r="27656" b="9907"/>
          <a:stretch/>
        </p:blipFill>
        <p:spPr bwMode="auto">
          <a:xfrm>
            <a:off x="251520" y="2769096"/>
            <a:ext cx="2477247" cy="3290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9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02" t="17685" r="27708" b="9815"/>
          <a:stretch/>
        </p:blipFill>
        <p:spPr bwMode="auto">
          <a:xfrm>
            <a:off x="4355976" y="2986286"/>
            <a:ext cx="4630675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Скругленная прямоугольная выноска 10"/>
          <p:cNvSpPr>
            <a:spLocks noChangeArrowheads="1"/>
          </p:cNvSpPr>
          <p:nvPr/>
        </p:nvSpPr>
        <p:spPr bwMode="auto">
          <a:xfrm>
            <a:off x="6257267" y="4564918"/>
            <a:ext cx="828092" cy="334702"/>
          </a:xfrm>
          <a:prstGeom prst="wedgeRoundRectCallout">
            <a:avLst>
              <a:gd name="adj1" fmla="val -47269"/>
              <a:gd name="adj2" fmla="val 47944"/>
              <a:gd name="adj3" fmla="val 16667"/>
            </a:avLst>
          </a:prstGeom>
          <a:solidFill>
            <a:srgbClr val="B0E1F7">
              <a:alpha val="74901"/>
            </a:srgbClr>
          </a:solidFill>
          <a:ln w="12700" algn="ctr">
            <a:solidFill>
              <a:srgbClr val="385D8A"/>
            </a:solidFill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Марс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107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511" t="18466" r="27552" b="9722"/>
          <a:stretch/>
        </p:blipFill>
        <p:spPr bwMode="auto">
          <a:xfrm>
            <a:off x="2123728" y="623623"/>
            <a:ext cx="4241909" cy="2811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Скругленная прямоугольная выноска 11"/>
          <p:cNvSpPr>
            <a:spLocks noChangeArrowheads="1"/>
          </p:cNvSpPr>
          <p:nvPr/>
        </p:nvSpPr>
        <p:spPr bwMode="auto">
          <a:xfrm>
            <a:off x="6084168" y="980728"/>
            <a:ext cx="1656184" cy="432048"/>
          </a:xfrm>
          <a:prstGeom prst="wedgeRoundRectCallout">
            <a:avLst>
              <a:gd name="adj1" fmla="val -47269"/>
              <a:gd name="adj2" fmla="val 47944"/>
              <a:gd name="adj3" fmla="val 16667"/>
            </a:avLst>
          </a:prstGeom>
          <a:solidFill>
            <a:srgbClr val="B0E1F7">
              <a:alpha val="74901"/>
            </a:srgbClr>
          </a:solidFill>
          <a:ln w="12700" algn="ctr">
            <a:solidFill>
              <a:srgbClr val="385D8A"/>
            </a:solidFill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Галактики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кругленная прямоугольная выноска 12"/>
          <p:cNvSpPr>
            <a:spLocks noChangeArrowheads="1"/>
          </p:cNvSpPr>
          <p:nvPr/>
        </p:nvSpPr>
        <p:spPr bwMode="auto">
          <a:xfrm>
            <a:off x="251520" y="2204864"/>
            <a:ext cx="1656184" cy="432048"/>
          </a:xfrm>
          <a:prstGeom prst="wedgeRoundRectCallout">
            <a:avLst>
              <a:gd name="adj1" fmla="val -47269"/>
              <a:gd name="adj2" fmla="val 47944"/>
              <a:gd name="adj3" fmla="val 16667"/>
            </a:avLst>
          </a:prstGeom>
          <a:solidFill>
            <a:srgbClr val="B0E1F7">
              <a:alpha val="74901"/>
            </a:srgbClr>
          </a:solidFill>
          <a:ln w="12700" algn="ctr">
            <a:solidFill>
              <a:srgbClr val="385D8A"/>
            </a:solidFill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Звёзды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267744" y="1337717"/>
            <a:ext cx="4680520" cy="723131"/>
            <a:chOff x="1763688" y="1772816"/>
            <a:chExt cx="3971925" cy="435099"/>
          </a:xfrm>
        </p:grpSpPr>
        <p:pic>
          <p:nvPicPr>
            <p:cNvPr id="41986" name="Picture 2" descr="http://www.e-reading.club/illustrations/82/82485-i009-001-227062921.jpg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 t="48306" b="39268"/>
            <a:stretch>
              <a:fillRect/>
            </a:stretch>
          </p:blipFill>
          <p:spPr bwMode="auto">
            <a:xfrm>
              <a:off x="1763688" y="1772816"/>
              <a:ext cx="3971925" cy="314325"/>
            </a:xfrm>
            <a:prstGeom prst="rect">
              <a:avLst/>
            </a:prstGeom>
            <a:noFill/>
          </p:spPr>
        </p:pic>
        <p:pic>
          <p:nvPicPr>
            <p:cNvPr id="41985" name="irc_mi" descr="http://www.e-reading.club/illustrations/82/82485-i009-001-227062921.jpg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 t="91196"/>
            <a:stretch>
              <a:fillRect/>
            </a:stretch>
          </p:blipFill>
          <p:spPr bwMode="auto">
            <a:xfrm>
              <a:off x="1763688" y="1988840"/>
              <a:ext cx="3971925" cy="219075"/>
            </a:xfrm>
            <a:prstGeom prst="rect">
              <a:avLst/>
            </a:prstGeom>
            <a:noFill/>
          </p:spPr>
        </p:pic>
      </p:grpSp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260673" y="548680"/>
            <a:ext cx="864096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К началу ХХ в. физическая картина мира казалась почти завершенной. Окрыленное успехами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XVIII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XIX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вв. сообщество ученых верило, что в бесконечной Вселенной происходят процессы, подчиняющиеся уже известным физическим законам. Задача науки — это решение прикладных проблем.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0" y="7715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755576" y="2257126"/>
            <a:ext cx="28803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Линейчатый спектр звёзд?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395534" y="5272690"/>
            <a:ext cx="850609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Правда, эту спокойную картину нарушали «небольшие»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астрономические проблемы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: объяснение спектров звезд, проблема трех тел, строение и энергетика Солнца, аномалии в движении перигелия Меркурия,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ненаблюдаемость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светоносного эфира, фотометрический и гравитационный парадоксы, парадокс «тепловой смерти Вселенной».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 descr="Картинки по запросу спектр вспышки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49488" y="2564903"/>
            <a:ext cx="4536504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-2657" y="-1317"/>
            <a:ext cx="9144000" cy="372787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64383" tIns="32191" rIns="64383" bIns="32191">
            <a:spAutoFit/>
          </a:bodyPr>
          <a:lstStyle/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Кризис науки в конце XIX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в.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image1.png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-3" y="6226797"/>
            <a:ext cx="9144004" cy="455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age2.png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8252421" y="6272067"/>
            <a:ext cx="500064" cy="365127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Shape 457"/>
          <p:cNvSpPr>
            <a:spLocks noGrp="1"/>
          </p:cNvSpPr>
          <p:nvPr>
            <p:ph type="sldNum" sz="quarter" idx="4294967295"/>
          </p:nvPr>
        </p:nvSpPr>
        <p:spPr>
          <a:xfrm>
            <a:off x="8342476" y="6309800"/>
            <a:ext cx="410009" cy="33855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t"/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algn="ctr"/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 algn="ctr"/>
              <a:t>23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3"/>
          <p:cNvSpPr>
            <a:spLocks noGrp="1" noChangeArrowheads="1"/>
          </p:cNvSpPr>
          <p:nvPr>
            <p:ph idx="1"/>
          </p:nvPr>
        </p:nvSpPr>
        <p:spPr>
          <a:xfrm>
            <a:off x="2627784" y="400070"/>
            <a:ext cx="6434289" cy="1080120"/>
          </a:xfrm>
        </p:spPr>
        <p:txBody>
          <a:bodyPr>
            <a:normAutofit fontScale="92500"/>
          </a:bodyPr>
          <a:lstStyle/>
          <a:p>
            <a:pPr marL="0" indent="0" eaLnBrk="1" hangingPunct="1">
              <a:buNone/>
            </a:pPr>
            <a:r>
              <a:rPr lang="ru-RU" sz="1800" dirty="0" smtClean="0"/>
              <a:t>4Н </a:t>
            </a:r>
            <a:r>
              <a:rPr lang="ru-RU" sz="1800" dirty="0" smtClean="0">
                <a:cs typeface="Arial" pitchFamily="34" charset="0"/>
              </a:rPr>
              <a:t>→Не+2</a:t>
            </a:r>
            <a:r>
              <a:rPr lang="el-GR" sz="1800" dirty="0" smtClean="0">
                <a:cs typeface="Arial" pitchFamily="34" charset="0"/>
              </a:rPr>
              <a:t>ν</a:t>
            </a:r>
            <a:r>
              <a:rPr lang="ru-RU" sz="1800" dirty="0" smtClean="0">
                <a:cs typeface="Arial" pitchFamily="34" charset="0"/>
              </a:rPr>
              <a:t>+</a:t>
            </a:r>
            <a:r>
              <a:rPr lang="el-GR" sz="1800" dirty="0" smtClean="0">
                <a:cs typeface="Arial" pitchFamily="34" charset="0"/>
              </a:rPr>
              <a:t>Δ</a:t>
            </a:r>
            <a:r>
              <a:rPr lang="ru-RU" sz="1800" dirty="0" smtClean="0">
                <a:cs typeface="Arial" pitchFamily="34" charset="0"/>
              </a:rPr>
              <a:t>Е</a:t>
            </a:r>
          </a:p>
          <a:p>
            <a:pPr marL="0" indent="0" eaLnBrk="1" hangingPunct="1">
              <a:buNone/>
            </a:pPr>
            <a:r>
              <a:rPr lang="el-GR" sz="1800" dirty="0" smtClean="0">
                <a:cs typeface="Arial" pitchFamily="34" charset="0"/>
              </a:rPr>
              <a:t>Δ</a:t>
            </a:r>
            <a:r>
              <a:rPr lang="ru-RU" sz="1800" dirty="0" smtClean="0">
                <a:cs typeface="Arial" pitchFamily="34" charset="0"/>
              </a:rPr>
              <a:t>Е= 4,3</a:t>
            </a:r>
            <a:r>
              <a:rPr lang="en-US" sz="1800" dirty="0" smtClean="0">
                <a:cs typeface="Arial" pitchFamily="34" charset="0"/>
              </a:rPr>
              <a:t>·</a:t>
            </a:r>
            <a:r>
              <a:rPr lang="ru-RU" sz="1800" dirty="0" smtClean="0">
                <a:cs typeface="Arial" pitchFamily="34" charset="0"/>
              </a:rPr>
              <a:t>10</a:t>
            </a:r>
            <a:r>
              <a:rPr lang="ru-RU" sz="1800" baseline="30000" dirty="0" smtClean="0">
                <a:cs typeface="Arial" pitchFamily="34" charset="0"/>
              </a:rPr>
              <a:t>-12</a:t>
            </a:r>
            <a:r>
              <a:rPr lang="ru-RU" sz="1800" dirty="0" smtClean="0">
                <a:cs typeface="Arial" pitchFamily="34" charset="0"/>
              </a:rPr>
              <a:t> Дж – энергия связи, которая выделяется</a:t>
            </a:r>
          </a:p>
          <a:p>
            <a:pPr marL="0" indent="0" eaLnBrk="1" hangingPunct="1">
              <a:buNone/>
            </a:pPr>
            <a:r>
              <a:rPr lang="ru-RU" sz="1800" dirty="0" smtClean="0">
                <a:cs typeface="Arial" pitchFamily="34" charset="0"/>
              </a:rPr>
              <a:t>Через квадратный см каждую секунду проходит 7</a:t>
            </a:r>
            <a:r>
              <a:rPr lang="en-US" sz="1800" dirty="0" smtClean="0">
                <a:cs typeface="Arial" pitchFamily="34" charset="0"/>
              </a:rPr>
              <a:t>·</a:t>
            </a:r>
            <a:r>
              <a:rPr lang="ru-RU" sz="1800" dirty="0" smtClean="0">
                <a:cs typeface="Arial" pitchFamily="34" charset="0"/>
              </a:rPr>
              <a:t>10</a:t>
            </a:r>
            <a:r>
              <a:rPr lang="en-US" sz="1800" dirty="0" smtClean="0">
                <a:cs typeface="Arial" pitchFamily="34" charset="0"/>
              </a:rPr>
              <a:t>¹²</a:t>
            </a:r>
            <a:r>
              <a:rPr lang="ru-RU" sz="1800" dirty="0" smtClean="0">
                <a:cs typeface="Arial" pitchFamily="34" charset="0"/>
              </a:rPr>
              <a:t> нейтрино</a:t>
            </a:r>
            <a:endParaRPr lang="en-US" sz="1800" dirty="0" smtClean="0"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2657" y="-1317"/>
            <a:ext cx="9144000" cy="372787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64383" tIns="32191" rIns="64383" bIns="32191">
            <a:spAutoFit/>
          </a:bodyPr>
          <a:lstStyle/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Как заглянули внутрь Солнца?</a:t>
            </a:r>
          </a:p>
        </p:txBody>
      </p:sp>
      <p:pic>
        <p:nvPicPr>
          <p:cNvPr id="7" name="image1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-3" y="6226797"/>
            <a:ext cx="9144004" cy="455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2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8252421" y="6272067"/>
            <a:ext cx="500064" cy="365127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457"/>
          <p:cNvSpPr>
            <a:spLocks noGrp="1"/>
          </p:cNvSpPr>
          <p:nvPr>
            <p:ph type="sldNum" sz="quarter" idx="4294967295"/>
          </p:nvPr>
        </p:nvSpPr>
        <p:spPr>
          <a:xfrm>
            <a:off x="8342476" y="6309800"/>
            <a:ext cx="410009" cy="33855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t"/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algn="ctr"/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 algn="ctr"/>
              <a:t>24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251" t="17870" r="27656" b="9815"/>
          <a:stretch/>
        </p:blipFill>
        <p:spPr bwMode="auto">
          <a:xfrm>
            <a:off x="3307259" y="1412776"/>
            <a:ext cx="5834084" cy="388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0987" y="1412776"/>
            <a:ext cx="3070199" cy="2304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12998" y="4077072"/>
            <a:ext cx="33843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ru-RU" dirty="0"/>
              <a:t>Снимок получен на </a:t>
            </a:r>
            <a:r>
              <a:rPr lang="ru-RU" dirty="0" smtClean="0"/>
              <a:t>8-ми метровом телескопе в </a:t>
            </a:r>
            <a:r>
              <a:rPr lang="ru-RU" dirty="0"/>
              <a:t>Чили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ChangeArrowheads="1"/>
          </p:cNvSpPr>
          <p:nvPr/>
        </p:nvSpPr>
        <p:spPr bwMode="auto">
          <a:xfrm>
            <a:off x="0" y="0"/>
            <a:ext cx="9209088" cy="2559050"/>
          </a:xfrm>
          <a:prstGeom prst="rect">
            <a:avLst/>
          </a:prstGeom>
          <a:solidFill>
            <a:srgbClr val="0066FF"/>
          </a:solidFill>
          <a:ln w="2857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8371" name="Rectangle 3"/>
          <p:cNvSpPr>
            <a:spLocks noChangeArrowheads="1"/>
          </p:cNvSpPr>
          <p:nvPr/>
        </p:nvSpPr>
        <p:spPr bwMode="auto">
          <a:xfrm>
            <a:off x="0" y="2193925"/>
            <a:ext cx="9199563" cy="4684713"/>
          </a:xfrm>
          <a:prstGeom prst="rect">
            <a:avLst/>
          </a:prstGeom>
          <a:solidFill>
            <a:srgbClr val="666633"/>
          </a:solidFill>
          <a:ln w="9525">
            <a:solidFill>
              <a:srgbClr val="66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8372" name="Freeform 4"/>
          <p:cNvSpPr>
            <a:spLocks/>
          </p:cNvSpPr>
          <p:nvPr/>
        </p:nvSpPr>
        <p:spPr bwMode="auto">
          <a:xfrm>
            <a:off x="-19050" y="1844675"/>
            <a:ext cx="9228138" cy="385763"/>
          </a:xfrm>
          <a:custGeom>
            <a:avLst/>
            <a:gdLst>
              <a:gd name="T0" fmla="*/ 0 w 5813"/>
              <a:gd name="T1" fmla="*/ 612399601 h 243"/>
              <a:gd name="T2" fmla="*/ 1033264168 w 5813"/>
              <a:gd name="T3" fmla="*/ 347782025 h 243"/>
              <a:gd name="T4" fmla="*/ 2147483647 w 5813"/>
              <a:gd name="T5" fmla="*/ 390625520 h 243"/>
              <a:gd name="T6" fmla="*/ 2147483647 w 5813"/>
              <a:gd name="T7" fmla="*/ 229335351 h 243"/>
              <a:gd name="T8" fmla="*/ 2147483647 w 5813"/>
              <a:gd name="T9" fmla="*/ 183972442 h 243"/>
              <a:gd name="T10" fmla="*/ 2147483647 w 5813"/>
              <a:gd name="T11" fmla="*/ 302419165 h 243"/>
              <a:gd name="T12" fmla="*/ 2147483647 w 5813"/>
              <a:gd name="T13" fmla="*/ 302419165 h 243"/>
              <a:gd name="T14" fmla="*/ 2147483647 w 5813"/>
              <a:gd name="T15" fmla="*/ 390625520 h 243"/>
              <a:gd name="T16" fmla="*/ 2147483647 w 5813"/>
              <a:gd name="T17" fmla="*/ 435988479 h 243"/>
              <a:gd name="T18" fmla="*/ 2147483647 w 5813"/>
              <a:gd name="T19" fmla="*/ 37803189 h 243"/>
              <a:gd name="T20" fmla="*/ 2147483647 w 5813"/>
              <a:gd name="T21" fmla="*/ 214214398 h 243"/>
              <a:gd name="T22" fmla="*/ 2147483647 w 5813"/>
              <a:gd name="T23" fmla="*/ 259577258 h 243"/>
              <a:gd name="T24" fmla="*/ 2147483647 w 5813"/>
              <a:gd name="T25" fmla="*/ 493951340 h 243"/>
              <a:gd name="T26" fmla="*/ 2147483647 w 5813"/>
              <a:gd name="T27" fmla="*/ 612399601 h 24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5813"/>
              <a:gd name="T43" fmla="*/ 0 h 243"/>
              <a:gd name="T44" fmla="*/ 5813 w 5813"/>
              <a:gd name="T45" fmla="*/ 243 h 243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5813" h="243">
                <a:moveTo>
                  <a:pt x="0" y="243"/>
                </a:moveTo>
                <a:cubicBezTo>
                  <a:pt x="68" y="226"/>
                  <a:pt x="171" y="153"/>
                  <a:pt x="410" y="138"/>
                </a:cubicBezTo>
                <a:cubicBezTo>
                  <a:pt x="649" y="123"/>
                  <a:pt x="1164" y="163"/>
                  <a:pt x="1434" y="155"/>
                </a:cubicBezTo>
                <a:cubicBezTo>
                  <a:pt x="1704" y="147"/>
                  <a:pt x="1838" y="105"/>
                  <a:pt x="2032" y="91"/>
                </a:cubicBezTo>
                <a:cubicBezTo>
                  <a:pt x="2226" y="77"/>
                  <a:pt x="2440" y="68"/>
                  <a:pt x="2599" y="73"/>
                </a:cubicBezTo>
                <a:cubicBezTo>
                  <a:pt x="2758" y="78"/>
                  <a:pt x="2880" y="112"/>
                  <a:pt x="2986" y="120"/>
                </a:cubicBezTo>
                <a:cubicBezTo>
                  <a:pt x="3092" y="128"/>
                  <a:pt x="3171" y="114"/>
                  <a:pt x="3238" y="120"/>
                </a:cubicBezTo>
                <a:cubicBezTo>
                  <a:pt x="3305" y="126"/>
                  <a:pt x="3326" y="146"/>
                  <a:pt x="3390" y="155"/>
                </a:cubicBezTo>
                <a:cubicBezTo>
                  <a:pt x="3454" y="164"/>
                  <a:pt x="3536" y="196"/>
                  <a:pt x="3624" y="173"/>
                </a:cubicBezTo>
                <a:cubicBezTo>
                  <a:pt x="3712" y="150"/>
                  <a:pt x="3832" y="30"/>
                  <a:pt x="3917" y="15"/>
                </a:cubicBezTo>
                <a:cubicBezTo>
                  <a:pt x="4002" y="0"/>
                  <a:pt x="4040" y="70"/>
                  <a:pt x="4133" y="85"/>
                </a:cubicBezTo>
                <a:cubicBezTo>
                  <a:pt x="4226" y="100"/>
                  <a:pt x="4300" y="84"/>
                  <a:pt x="4473" y="103"/>
                </a:cubicBezTo>
                <a:cubicBezTo>
                  <a:pt x="4646" y="122"/>
                  <a:pt x="4946" y="173"/>
                  <a:pt x="5169" y="196"/>
                </a:cubicBezTo>
                <a:cubicBezTo>
                  <a:pt x="5392" y="219"/>
                  <a:pt x="5679" y="233"/>
                  <a:pt x="5813" y="243"/>
                </a:cubicBezTo>
              </a:path>
            </a:pathLst>
          </a:custGeom>
          <a:solidFill>
            <a:srgbClr val="666633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8373" name="Freeform 5"/>
          <p:cNvSpPr>
            <a:spLocks/>
          </p:cNvSpPr>
          <p:nvPr/>
        </p:nvSpPr>
        <p:spPr bwMode="auto">
          <a:xfrm>
            <a:off x="869950" y="3605213"/>
            <a:ext cx="7312025" cy="2649537"/>
          </a:xfrm>
          <a:custGeom>
            <a:avLst/>
            <a:gdLst>
              <a:gd name="T0" fmla="*/ 2147483647 w 4606"/>
              <a:gd name="T1" fmla="*/ 960178672 h 1669"/>
              <a:gd name="T2" fmla="*/ 2147483647 w 4606"/>
              <a:gd name="T3" fmla="*/ 680442058 h 1669"/>
              <a:gd name="T4" fmla="*/ 2147483647 w 4606"/>
              <a:gd name="T5" fmla="*/ 665321128 h 1669"/>
              <a:gd name="T6" fmla="*/ 2147483647 w 4606"/>
              <a:gd name="T7" fmla="*/ 708162970 h 1669"/>
              <a:gd name="T8" fmla="*/ 2147483647 w 4606"/>
              <a:gd name="T9" fmla="*/ 650200198 h 1669"/>
              <a:gd name="T10" fmla="*/ 2147483647 w 4606"/>
              <a:gd name="T11" fmla="*/ 488910276 h 1669"/>
              <a:gd name="T12" fmla="*/ 2147483647 w 4606"/>
              <a:gd name="T13" fmla="*/ 309978375 h 1669"/>
              <a:gd name="T14" fmla="*/ 2147483647 w 4606"/>
              <a:gd name="T15" fmla="*/ 282257463 h 1669"/>
              <a:gd name="T16" fmla="*/ 2147483647 w 4606"/>
              <a:gd name="T17" fmla="*/ 267136533 h 1669"/>
              <a:gd name="T18" fmla="*/ 2147483647 w 4606"/>
              <a:gd name="T19" fmla="*/ 252015603 h 1669"/>
              <a:gd name="T20" fmla="*/ 2147483647 w 4606"/>
              <a:gd name="T21" fmla="*/ 0 h 1669"/>
              <a:gd name="T22" fmla="*/ 2147483647 w 4606"/>
              <a:gd name="T23" fmla="*/ 30241873 h 1669"/>
              <a:gd name="T24" fmla="*/ 2147483647 w 4606"/>
              <a:gd name="T25" fmla="*/ 148688403 h 1669"/>
              <a:gd name="T26" fmla="*/ 2147483647 w 4606"/>
              <a:gd name="T27" fmla="*/ 221773742 h 1669"/>
              <a:gd name="T28" fmla="*/ 2147483647 w 4606"/>
              <a:gd name="T29" fmla="*/ 178930263 h 1669"/>
              <a:gd name="T30" fmla="*/ 2147483647 w 4606"/>
              <a:gd name="T31" fmla="*/ 194051194 h 1669"/>
              <a:gd name="T32" fmla="*/ 2147483647 w 4606"/>
              <a:gd name="T33" fmla="*/ 309978375 h 1669"/>
              <a:gd name="T34" fmla="*/ 2147483647 w 4606"/>
              <a:gd name="T35" fmla="*/ 340220235 h 1669"/>
              <a:gd name="T36" fmla="*/ 2147483647 w 4606"/>
              <a:gd name="T37" fmla="*/ 428426555 h 1669"/>
              <a:gd name="T38" fmla="*/ 2147483647 w 4606"/>
              <a:gd name="T39" fmla="*/ 516631187 h 1669"/>
              <a:gd name="T40" fmla="*/ 2147483647 w 4606"/>
              <a:gd name="T41" fmla="*/ 473789345 h 1669"/>
              <a:gd name="T42" fmla="*/ 2147483647 w 4606"/>
              <a:gd name="T43" fmla="*/ 400703956 h 1669"/>
              <a:gd name="T44" fmla="*/ 2147483647 w 4606"/>
              <a:gd name="T45" fmla="*/ 340220235 h 1669"/>
              <a:gd name="T46" fmla="*/ 609877752 w 4606"/>
              <a:gd name="T47" fmla="*/ 531752118 h 1669"/>
              <a:gd name="T48" fmla="*/ 448587821 w 4606"/>
              <a:gd name="T49" fmla="*/ 680442058 h 1669"/>
              <a:gd name="T50" fmla="*/ 330141222 w 4606"/>
              <a:gd name="T51" fmla="*/ 826611051 h 1669"/>
              <a:gd name="T52" fmla="*/ 211693134 w 4606"/>
              <a:gd name="T53" fmla="*/ 1033263962 h 1669"/>
              <a:gd name="T54" fmla="*/ 80644991 w 4606"/>
              <a:gd name="T55" fmla="*/ 1315521326 h 1669"/>
              <a:gd name="T56" fmla="*/ 35282185 w 4606"/>
              <a:gd name="T57" fmla="*/ 1476811249 h 1669"/>
              <a:gd name="T58" fmla="*/ 108365929 w 4606"/>
              <a:gd name="T59" fmla="*/ 2147483647 h 1669"/>
              <a:gd name="T60" fmla="*/ 108365929 w 4606"/>
              <a:gd name="T61" fmla="*/ 2147483647 h 1669"/>
              <a:gd name="T62" fmla="*/ 315018703 w 4606"/>
              <a:gd name="T63" fmla="*/ 2147483647 h 1669"/>
              <a:gd name="T64" fmla="*/ 418345959 w 4606"/>
              <a:gd name="T65" fmla="*/ 2147483647 h 1669"/>
              <a:gd name="T66" fmla="*/ 655240546 w 4606"/>
              <a:gd name="T67" fmla="*/ 2147483647 h 1669"/>
              <a:gd name="T68" fmla="*/ 801409546 w 4606"/>
              <a:gd name="T69" fmla="*/ 2147483647 h 1669"/>
              <a:gd name="T70" fmla="*/ 1260077988 w 4606"/>
              <a:gd name="T71" fmla="*/ 2147483647 h 1669"/>
              <a:gd name="T72" fmla="*/ 1761588472 w 4606"/>
              <a:gd name="T73" fmla="*/ 2147483647 h 1669"/>
              <a:gd name="T74" fmla="*/ 2147483647 w 4606"/>
              <a:gd name="T75" fmla="*/ 2147483647 h 1669"/>
              <a:gd name="T76" fmla="*/ 2147483647 w 4606"/>
              <a:gd name="T77" fmla="*/ 2147483647 h 1669"/>
              <a:gd name="T78" fmla="*/ 2147483647 w 4606"/>
              <a:gd name="T79" fmla="*/ 2147483647 h 1669"/>
              <a:gd name="T80" fmla="*/ 2147483647 w 4606"/>
              <a:gd name="T81" fmla="*/ 2147483647 h 1669"/>
              <a:gd name="T82" fmla="*/ 2147483647 w 4606"/>
              <a:gd name="T83" fmla="*/ 2147483647 h 1669"/>
              <a:gd name="T84" fmla="*/ 2147483647 w 4606"/>
              <a:gd name="T85" fmla="*/ 2147483647 h 1669"/>
              <a:gd name="T86" fmla="*/ 2147483647 w 4606"/>
              <a:gd name="T87" fmla="*/ 2147483647 h 1669"/>
              <a:gd name="T88" fmla="*/ 2147483647 w 4606"/>
              <a:gd name="T89" fmla="*/ 2147483647 h 1669"/>
              <a:gd name="T90" fmla="*/ 2147483647 w 4606"/>
              <a:gd name="T91" fmla="*/ 2147483647 h 1669"/>
              <a:gd name="T92" fmla="*/ 2147483647 w 4606"/>
              <a:gd name="T93" fmla="*/ 2147483647 h 1669"/>
              <a:gd name="T94" fmla="*/ 2147483647 w 4606"/>
              <a:gd name="T95" fmla="*/ 2147483647 h 1669"/>
              <a:gd name="T96" fmla="*/ 2147483647 w 4606"/>
              <a:gd name="T97" fmla="*/ 2147483647 h 1669"/>
              <a:gd name="T98" fmla="*/ 2147483647 w 4606"/>
              <a:gd name="T99" fmla="*/ 2147483647 h 1669"/>
              <a:gd name="T100" fmla="*/ 2147483647 w 4606"/>
              <a:gd name="T101" fmla="*/ 2147483647 h 1669"/>
              <a:gd name="T102" fmla="*/ 2147483647 w 4606"/>
              <a:gd name="T103" fmla="*/ 2147483647 h 1669"/>
              <a:gd name="T104" fmla="*/ 2147483647 w 4606"/>
              <a:gd name="T105" fmla="*/ 2147483647 h 1669"/>
              <a:gd name="T106" fmla="*/ 2147483647 w 4606"/>
              <a:gd name="T107" fmla="*/ 2147483647 h 1669"/>
              <a:gd name="T108" fmla="*/ 2147483647 w 4606"/>
              <a:gd name="T109" fmla="*/ 2147483647 h 1669"/>
              <a:gd name="T110" fmla="*/ 2147483647 w 4606"/>
              <a:gd name="T111" fmla="*/ 1315521326 h 1669"/>
              <a:gd name="T112" fmla="*/ 2147483647 w 4606"/>
              <a:gd name="T113" fmla="*/ 929936812 h 166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4606"/>
              <a:gd name="T172" fmla="*/ 0 h 1669"/>
              <a:gd name="T173" fmla="*/ 4606 w 4606"/>
              <a:gd name="T174" fmla="*/ 1669 h 1669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4606" h="1669">
                <a:moveTo>
                  <a:pt x="4545" y="381"/>
                </a:moveTo>
                <a:cubicBezTo>
                  <a:pt x="4542" y="379"/>
                  <a:pt x="4552" y="289"/>
                  <a:pt x="4539" y="270"/>
                </a:cubicBezTo>
                <a:cubicBezTo>
                  <a:pt x="4526" y="251"/>
                  <a:pt x="4482" y="262"/>
                  <a:pt x="4469" y="264"/>
                </a:cubicBezTo>
                <a:cubicBezTo>
                  <a:pt x="4463" y="257"/>
                  <a:pt x="4471" y="286"/>
                  <a:pt x="4463" y="281"/>
                </a:cubicBezTo>
                <a:cubicBezTo>
                  <a:pt x="4423" y="256"/>
                  <a:pt x="4421" y="266"/>
                  <a:pt x="4375" y="258"/>
                </a:cubicBezTo>
                <a:cubicBezTo>
                  <a:pt x="4334" y="217"/>
                  <a:pt x="4239" y="202"/>
                  <a:pt x="4182" y="194"/>
                </a:cubicBezTo>
                <a:cubicBezTo>
                  <a:pt x="4124" y="174"/>
                  <a:pt x="4075" y="144"/>
                  <a:pt x="4018" y="123"/>
                </a:cubicBezTo>
                <a:cubicBezTo>
                  <a:pt x="4000" y="116"/>
                  <a:pt x="3942" y="113"/>
                  <a:pt x="3936" y="112"/>
                </a:cubicBezTo>
                <a:cubicBezTo>
                  <a:pt x="3880" y="73"/>
                  <a:pt x="3676" y="104"/>
                  <a:pt x="3626" y="106"/>
                </a:cubicBezTo>
                <a:cubicBezTo>
                  <a:pt x="3577" y="104"/>
                  <a:pt x="3528" y="106"/>
                  <a:pt x="3479" y="100"/>
                </a:cubicBezTo>
                <a:cubicBezTo>
                  <a:pt x="3383" y="88"/>
                  <a:pt x="3307" y="24"/>
                  <a:pt x="3216" y="0"/>
                </a:cubicBezTo>
                <a:cubicBezTo>
                  <a:pt x="3163" y="4"/>
                  <a:pt x="3111" y="7"/>
                  <a:pt x="3058" y="12"/>
                </a:cubicBezTo>
                <a:cubicBezTo>
                  <a:pt x="3004" y="17"/>
                  <a:pt x="2948" y="48"/>
                  <a:pt x="2894" y="59"/>
                </a:cubicBezTo>
                <a:cubicBezTo>
                  <a:pt x="2832" y="91"/>
                  <a:pt x="2746" y="83"/>
                  <a:pt x="2683" y="88"/>
                </a:cubicBezTo>
                <a:cubicBezTo>
                  <a:pt x="2551" y="85"/>
                  <a:pt x="2469" y="90"/>
                  <a:pt x="2356" y="71"/>
                </a:cubicBezTo>
                <a:cubicBezTo>
                  <a:pt x="2256" y="73"/>
                  <a:pt x="2157" y="74"/>
                  <a:pt x="2057" y="77"/>
                </a:cubicBezTo>
                <a:cubicBezTo>
                  <a:pt x="1997" y="79"/>
                  <a:pt x="1953" y="115"/>
                  <a:pt x="1899" y="123"/>
                </a:cubicBezTo>
                <a:cubicBezTo>
                  <a:pt x="1845" y="131"/>
                  <a:pt x="1780" y="132"/>
                  <a:pt x="1729" y="135"/>
                </a:cubicBezTo>
                <a:cubicBezTo>
                  <a:pt x="1640" y="172"/>
                  <a:pt x="1479" y="167"/>
                  <a:pt x="1390" y="170"/>
                </a:cubicBezTo>
                <a:cubicBezTo>
                  <a:pt x="1345" y="200"/>
                  <a:pt x="1272" y="201"/>
                  <a:pt x="1220" y="205"/>
                </a:cubicBezTo>
                <a:cubicBezTo>
                  <a:pt x="1149" y="202"/>
                  <a:pt x="1108" y="197"/>
                  <a:pt x="1044" y="188"/>
                </a:cubicBezTo>
                <a:cubicBezTo>
                  <a:pt x="1018" y="179"/>
                  <a:pt x="994" y="166"/>
                  <a:pt x="968" y="159"/>
                </a:cubicBezTo>
                <a:cubicBezTo>
                  <a:pt x="934" y="150"/>
                  <a:pt x="902" y="147"/>
                  <a:pt x="869" y="135"/>
                </a:cubicBezTo>
                <a:cubicBezTo>
                  <a:pt x="657" y="142"/>
                  <a:pt x="450" y="175"/>
                  <a:pt x="242" y="211"/>
                </a:cubicBezTo>
                <a:cubicBezTo>
                  <a:pt x="221" y="232"/>
                  <a:pt x="197" y="248"/>
                  <a:pt x="178" y="270"/>
                </a:cubicBezTo>
                <a:cubicBezTo>
                  <a:pt x="161" y="290"/>
                  <a:pt x="150" y="310"/>
                  <a:pt x="131" y="328"/>
                </a:cubicBezTo>
                <a:cubicBezTo>
                  <a:pt x="123" y="362"/>
                  <a:pt x="109" y="386"/>
                  <a:pt x="84" y="410"/>
                </a:cubicBezTo>
                <a:cubicBezTo>
                  <a:pt x="67" y="448"/>
                  <a:pt x="54" y="486"/>
                  <a:pt x="32" y="522"/>
                </a:cubicBezTo>
                <a:cubicBezTo>
                  <a:pt x="18" y="574"/>
                  <a:pt x="25" y="553"/>
                  <a:pt x="14" y="586"/>
                </a:cubicBezTo>
                <a:cubicBezTo>
                  <a:pt x="17" y="695"/>
                  <a:pt x="0" y="772"/>
                  <a:pt x="43" y="861"/>
                </a:cubicBezTo>
                <a:cubicBezTo>
                  <a:pt x="39" y="927"/>
                  <a:pt x="29" y="1047"/>
                  <a:pt x="43" y="1107"/>
                </a:cubicBezTo>
                <a:cubicBezTo>
                  <a:pt x="49" y="1132"/>
                  <a:pt x="111" y="1159"/>
                  <a:pt x="125" y="1171"/>
                </a:cubicBezTo>
                <a:cubicBezTo>
                  <a:pt x="149" y="1191"/>
                  <a:pt x="154" y="1205"/>
                  <a:pt x="166" y="1230"/>
                </a:cubicBezTo>
                <a:cubicBezTo>
                  <a:pt x="179" y="1307"/>
                  <a:pt x="209" y="1359"/>
                  <a:pt x="260" y="1417"/>
                </a:cubicBezTo>
                <a:cubicBezTo>
                  <a:pt x="278" y="1438"/>
                  <a:pt x="291" y="1469"/>
                  <a:pt x="318" y="1476"/>
                </a:cubicBezTo>
                <a:cubicBezTo>
                  <a:pt x="393" y="1495"/>
                  <a:pt x="334" y="1481"/>
                  <a:pt x="500" y="1493"/>
                </a:cubicBezTo>
                <a:cubicBezTo>
                  <a:pt x="571" y="1518"/>
                  <a:pt x="622" y="1528"/>
                  <a:pt x="699" y="1540"/>
                </a:cubicBezTo>
                <a:cubicBezTo>
                  <a:pt x="830" y="1536"/>
                  <a:pt x="931" y="1531"/>
                  <a:pt x="1056" y="1517"/>
                </a:cubicBezTo>
                <a:cubicBezTo>
                  <a:pt x="1150" y="1493"/>
                  <a:pt x="1247" y="1496"/>
                  <a:pt x="1343" y="1482"/>
                </a:cubicBezTo>
                <a:cubicBezTo>
                  <a:pt x="1366" y="1484"/>
                  <a:pt x="1390" y="1482"/>
                  <a:pt x="1413" y="1487"/>
                </a:cubicBezTo>
                <a:cubicBezTo>
                  <a:pt x="1447" y="1494"/>
                  <a:pt x="1467" y="1528"/>
                  <a:pt x="1501" y="1534"/>
                </a:cubicBezTo>
                <a:cubicBezTo>
                  <a:pt x="1572" y="1547"/>
                  <a:pt x="1642" y="1552"/>
                  <a:pt x="1712" y="1575"/>
                </a:cubicBezTo>
                <a:cubicBezTo>
                  <a:pt x="1740" y="1584"/>
                  <a:pt x="1766" y="1601"/>
                  <a:pt x="1794" y="1610"/>
                </a:cubicBezTo>
                <a:cubicBezTo>
                  <a:pt x="1859" y="1630"/>
                  <a:pt x="1918" y="1638"/>
                  <a:pt x="1981" y="1669"/>
                </a:cubicBezTo>
                <a:cubicBezTo>
                  <a:pt x="2063" y="1667"/>
                  <a:pt x="2145" y="1667"/>
                  <a:pt x="2227" y="1663"/>
                </a:cubicBezTo>
                <a:cubicBezTo>
                  <a:pt x="2271" y="1661"/>
                  <a:pt x="2317" y="1640"/>
                  <a:pt x="2361" y="1634"/>
                </a:cubicBezTo>
                <a:cubicBezTo>
                  <a:pt x="2432" y="1625"/>
                  <a:pt x="2480" y="1621"/>
                  <a:pt x="2549" y="1616"/>
                </a:cubicBezTo>
                <a:cubicBezTo>
                  <a:pt x="2664" y="1586"/>
                  <a:pt x="3137" y="1595"/>
                  <a:pt x="3204" y="1593"/>
                </a:cubicBezTo>
                <a:cubicBezTo>
                  <a:pt x="3328" y="1531"/>
                  <a:pt x="3409" y="1518"/>
                  <a:pt x="3550" y="1511"/>
                </a:cubicBezTo>
                <a:cubicBezTo>
                  <a:pt x="3690" y="1493"/>
                  <a:pt x="3971" y="1482"/>
                  <a:pt x="3971" y="1482"/>
                </a:cubicBezTo>
                <a:cubicBezTo>
                  <a:pt x="4021" y="1465"/>
                  <a:pt x="4077" y="1472"/>
                  <a:pt x="4129" y="1458"/>
                </a:cubicBezTo>
                <a:cubicBezTo>
                  <a:pt x="4239" y="1398"/>
                  <a:pt x="4376" y="1416"/>
                  <a:pt x="4498" y="1411"/>
                </a:cubicBezTo>
                <a:cubicBezTo>
                  <a:pt x="4545" y="1401"/>
                  <a:pt x="4554" y="1357"/>
                  <a:pt x="4574" y="1318"/>
                </a:cubicBezTo>
                <a:cubicBezTo>
                  <a:pt x="4606" y="1178"/>
                  <a:pt x="4599" y="1190"/>
                  <a:pt x="4586" y="966"/>
                </a:cubicBezTo>
                <a:cubicBezTo>
                  <a:pt x="4585" y="942"/>
                  <a:pt x="4568" y="896"/>
                  <a:pt x="4568" y="896"/>
                </a:cubicBezTo>
                <a:cubicBezTo>
                  <a:pt x="4565" y="831"/>
                  <a:pt x="4459" y="577"/>
                  <a:pt x="4498" y="522"/>
                </a:cubicBezTo>
                <a:cubicBezTo>
                  <a:pt x="4513" y="479"/>
                  <a:pt x="4539" y="441"/>
                  <a:pt x="4527" y="369"/>
                </a:cubicBezTo>
              </a:path>
            </a:pathLst>
          </a:custGeom>
          <a:solidFill>
            <a:srgbClr val="000000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2081213" y="4051300"/>
            <a:ext cx="5130800" cy="164623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8375" name="Oval 7"/>
          <p:cNvSpPr>
            <a:spLocks noChangeArrowheads="1"/>
          </p:cNvSpPr>
          <p:nvPr/>
        </p:nvSpPr>
        <p:spPr bwMode="auto">
          <a:xfrm>
            <a:off x="1150938" y="4051300"/>
            <a:ext cx="1747837" cy="1646238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8376" name="Oval 8"/>
          <p:cNvSpPr>
            <a:spLocks noChangeArrowheads="1"/>
          </p:cNvSpPr>
          <p:nvPr/>
        </p:nvSpPr>
        <p:spPr bwMode="auto">
          <a:xfrm>
            <a:off x="6275388" y="4041775"/>
            <a:ext cx="1747837" cy="1646238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8377" name="Line 9"/>
          <p:cNvSpPr>
            <a:spLocks noChangeShapeType="1"/>
          </p:cNvSpPr>
          <p:nvPr/>
        </p:nvSpPr>
        <p:spPr bwMode="auto">
          <a:xfrm>
            <a:off x="2239963" y="2081213"/>
            <a:ext cx="0" cy="1714500"/>
          </a:xfrm>
          <a:prstGeom prst="line">
            <a:avLst/>
          </a:prstGeom>
          <a:noFill/>
          <a:ln w="28575">
            <a:solidFill>
              <a:srgbClr val="000000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8378" name="Text Box 10"/>
          <p:cNvSpPr txBox="1">
            <a:spLocks noChangeArrowheads="1"/>
          </p:cNvSpPr>
          <p:nvPr/>
        </p:nvSpPr>
        <p:spPr bwMode="auto">
          <a:xfrm>
            <a:off x="1403350" y="2965450"/>
            <a:ext cx="9937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/>
              <a:t>1.6 km</a:t>
            </a:r>
            <a:endParaRPr lang="en-US" sz="2400"/>
          </a:p>
        </p:txBody>
      </p:sp>
      <p:sp>
        <p:nvSpPr>
          <p:cNvPr id="58379" name="Text Box 11"/>
          <p:cNvSpPr txBox="1">
            <a:spLocks noChangeArrowheads="1"/>
          </p:cNvSpPr>
          <p:nvPr/>
        </p:nvSpPr>
        <p:spPr bwMode="auto">
          <a:xfrm>
            <a:off x="1235075" y="4665663"/>
            <a:ext cx="1162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solidFill>
                  <a:srgbClr val="0066FF"/>
                </a:solidFill>
              </a:rPr>
              <a:t>C</a:t>
            </a:r>
            <a:r>
              <a:rPr lang="en-US" sz="2400" baseline="-25000">
                <a:solidFill>
                  <a:srgbClr val="0066FF"/>
                </a:solidFill>
              </a:rPr>
              <a:t>2</a:t>
            </a:r>
            <a:r>
              <a:rPr lang="en-US" sz="2400">
                <a:solidFill>
                  <a:srgbClr val="0066FF"/>
                </a:solidFill>
              </a:rPr>
              <a:t>Cl</a:t>
            </a:r>
            <a:r>
              <a:rPr lang="en-US" sz="2400" baseline="-25000">
                <a:solidFill>
                  <a:srgbClr val="0066FF"/>
                </a:solidFill>
              </a:rPr>
              <a:t>4</a:t>
            </a:r>
            <a:endParaRPr lang="en-US" sz="2400"/>
          </a:p>
        </p:txBody>
      </p:sp>
      <p:sp>
        <p:nvSpPr>
          <p:cNvPr id="58381" name="AutoShape 13"/>
          <p:cNvSpPr>
            <a:spLocks noChangeArrowheads="1"/>
          </p:cNvSpPr>
          <p:nvPr/>
        </p:nvSpPr>
        <p:spPr bwMode="auto">
          <a:xfrm>
            <a:off x="8355807" y="372787"/>
            <a:ext cx="547687" cy="547687"/>
          </a:xfrm>
          <a:prstGeom prst="sun">
            <a:avLst>
              <a:gd name="adj" fmla="val 25000"/>
            </a:avLst>
          </a:prstGeom>
          <a:solidFill>
            <a:srgbClr val="F5FBC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3502" name="Freeform 14"/>
          <p:cNvSpPr>
            <a:spLocks/>
          </p:cNvSpPr>
          <p:nvPr/>
        </p:nvSpPr>
        <p:spPr bwMode="auto">
          <a:xfrm rot="7981205">
            <a:off x="1802607" y="7003256"/>
            <a:ext cx="1803400" cy="306387"/>
          </a:xfrm>
          <a:custGeom>
            <a:avLst/>
            <a:gdLst>
              <a:gd name="T0" fmla="*/ 0 w 1136"/>
              <a:gd name="T1" fmla="*/ 335179434 h 193"/>
              <a:gd name="T2" fmla="*/ 428426577 w 1136"/>
              <a:gd name="T3" fmla="*/ 25201520 h 193"/>
              <a:gd name="T4" fmla="*/ 887095016 w 1136"/>
              <a:gd name="T5" fmla="*/ 481348311 h 193"/>
              <a:gd name="T6" fmla="*/ 1358364826 w 1136"/>
              <a:gd name="T7" fmla="*/ 55443354 h 193"/>
              <a:gd name="T8" fmla="*/ 1741427220 w 1136"/>
              <a:gd name="T9" fmla="*/ 481348311 h 193"/>
              <a:gd name="T10" fmla="*/ 2147483647 w 1136"/>
              <a:gd name="T11" fmla="*/ 68043317 h 193"/>
              <a:gd name="T12" fmla="*/ 2147483647 w 1136"/>
              <a:gd name="T13" fmla="*/ 289816710 h 193"/>
              <a:gd name="T14" fmla="*/ 2147483647 w 1136"/>
              <a:gd name="T15" fmla="*/ 289816710 h 19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36"/>
              <a:gd name="T25" fmla="*/ 0 h 193"/>
              <a:gd name="T26" fmla="*/ 1136 w 1136"/>
              <a:gd name="T27" fmla="*/ 193 h 19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36" h="193">
                <a:moveTo>
                  <a:pt x="0" y="133"/>
                </a:moveTo>
                <a:cubicBezTo>
                  <a:pt x="29" y="113"/>
                  <a:pt x="111" y="0"/>
                  <a:pt x="170" y="10"/>
                </a:cubicBezTo>
                <a:cubicBezTo>
                  <a:pt x="229" y="20"/>
                  <a:pt x="291" y="189"/>
                  <a:pt x="352" y="191"/>
                </a:cubicBezTo>
                <a:cubicBezTo>
                  <a:pt x="413" y="193"/>
                  <a:pt x="483" y="22"/>
                  <a:pt x="539" y="22"/>
                </a:cubicBezTo>
                <a:cubicBezTo>
                  <a:pt x="595" y="22"/>
                  <a:pt x="638" y="190"/>
                  <a:pt x="691" y="191"/>
                </a:cubicBezTo>
                <a:cubicBezTo>
                  <a:pt x="744" y="192"/>
                  <a:pt x="807" y="40"/>
                  <a:pt x="855" y="27"/>
                </a:cubicBezTo>
                <a:cubicBezTo>
                  <a:pt x="903" y="14"/>
                  <a:pt x="931" y="100"/>
                  <a:pt x="978" y="115"/>
                </a:cubicBezTo>
                <a:cubicBezTo>
                  <a:pt x="1025" y="130"/>
                  <a:pt x="1080" y="122"/>
                  <a:pt x="1136" y="115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3503" name="Freeform 15"/>
          <p:cNvSpPr>
            <a:spLocks/>
          </p:cNvSpPr>
          <p:nvPr/>
        </p:nvSpPr>
        <p:spPr bwMode="auto">
          <a:xfrm rot="7981205">
            <a:off x="880269" y="7873206"/>
            <a:ext cx="1803400" cy="306388"/>
          </a:xfrm>
          <a:custGeom>
            <a:avLst/>
            <a:gdLst>
              <a:gd name="T0" fmla="*/ 0 w 1136"/>
              <a:gd name="T1" fmla="*/ 335182115 h 193"/>
              <a:gd name="T2" fmla="*/ 428426577 w 1136"/>
              <a:gd name="T3" fmla="*/ 25201602 h 193"/>
              <a:gd name="T4" fmla="*/ 887095016 w 1136"/>
              <a:gd name="T5" fmla="*/ 481351469 h 193"/>
              <a:gd name="T6" fmla="*/ 1358364826 w 1136"/>
              <a:gd name="T7" fmla="*/ 55443535 h 193"/>
              <a:gd name="T8" fmla="*/ 1741427220 w 1136"/>
              <a:gd name="T9" fmla="*/ 481351469 h 193"/>
              <a:gd name="T10" fmla="*/ 2147483647 w 1136"/>
              <a:gd name="T11" fmla="*/ 68045127 h 193"/>
              <a:gd name="T12" fmla="*/ 2147483647 w 1136"/>
              <a:gd name="T13" fmla="*/ 289819243 h 193"/>
              <a:gd name="T14" fmla="*/ 2147483647 w 1136"/>
              <a:gd name="T15" fmla="*/ 289819243 h 19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36"/>
              <a:gd name="T25" fmla="*/ 0 h 193"/>
              <a:gd name="T26" fmla="*/ 1136 w 1136"/>
              <a:gd name="T27" fmla="*/ 193 h 19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36" h="193">
                <a:moveTo>
                  <a:pt x="0" y="133"/>
                </a:moveTo>
                <a:cubicBezTo>
                  <a:pt x="29" y="113"/>
                  <a:pt x="111" y="0"/>
                  <a:pt x="170" y="10"/>
                </a:cubicBezTo>
                <a:cubicBezTo>
                  <a:pt x="229" y="20"/>
                  <a:pt x="291" y="189"/>
                  <a:pt x="352" y="191"/>
                </a:cubicBezTo>
                <a:cubicBezTo>
                  <a:pt x="413" y="193"/>
                  <a:pt x="483" y="22"/>
                  <a:pt x="539" y="22"/>
                </a:cubicBezTo>
                <a:cubicBezTo>
                  <a:pt x="595" y="22"/>
                  <a:pt x="638" y="190"/>
                  <a:pt x="691" y="191"/>
                </a:cubicBezTo>
                <a:cubicBezTo>
                  <a:pt x="744" y="192"/>
                  <a:pt x="807" y="40"/>
                  <a:pt x="855" y="27"/>
                </a:cubicBezTo>
                <a:cubicBezTo>
                  <a:pt x="903" y="14"/>
                  <a:pt x="931" y="100"/>
                  <a:pt x="978" y="115"/>
                </a:cubicBezTo>
                <a:cubicBezTo>
                  <a:pt x="1025" y="130"/>
                  <a:pt x="1080" y="122"/>
                  <a:pt x="1136" y="115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3504" name="Freeform 16"/>
          <p:cNvSpPr>
            <a:spLocks/>
          </p:cNvSpPr>
          <p:nvPr/>
        </p:nvSpPr>
        <p:spPr bwMode="auto">
          <a:xfrm rot="7981205">
            <a:off x="348457" y="6927056"/>
            <a:ext cx="1803400" cy="306387"/>
          </a:xfrm>
          <a:custGeom>
            <a:avLst/>
            <a:gdLst>
              <a:gd name="T0" fmla="*/ 0 w 1136"/>
              <a:gd name="T1" fmla="*/ 335179434 h 193"/>
              <a:gd name="T2" fmla="*/ 428426577 w 1136"/>
              <a:gd name="T3" fmla="*/ 25201520 h 193"/>
              <a:gd name="T4" fmla="*/ 887095016 w 1136"/>
              <a:gd name="T5" fmla="*/ 481348311 h 193"/>
              <a:gd name="T6" fmla="*/ 1358364826 w 1136"/>
              <a:gd name="T7" fmla="*/ 55443354 h 193"/>
              <a:gd name="T8" fmla="*/ 1741427220 w 1136"/>
              <a:gd name="T9" fmla="*/ 481348311 h 193"/>
              <a:gd name="T10" fmla="*/ 2147483647 w 1136"/>
              <a:gd name="T11" fmla="*/ 68043317 h 193"/>
              <a:gd name="T12" fmla="*/ 2147483647 w 1136"/>
              <a:gd name="T13" fmla="*/ 289816710 h 193"/>
              <a:gd name="T14" fmla="*/ 2147483647 w 1136"/>
              <a:gd name="T15" fmla="*/ 289816710 h 19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36"/>
              <a:gd name="T25" fmla="*/ 0 h 193"/>
              <a:gd name="T26" fmla="*/ 1136 w 1136"/>
              <a:gd name="T27" fmla="*/ 193 h 19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36" h="193">
                <a:moveTo>
                  <a:pt x="0" y="133"/>
                </a:moveTo>
                <a:cubicBezTo>
                  <a:pt x="29" y="113"/>
                  <a:pt x="111" y="0"/>
                  <a:pt x="170" y="10"/>
                </a:cubicBezTo>
                <a:cubicBezTo>
                  <a:pt x="229" y="20"/>
                  <a:pt x="291" y="189"/>
                  <a:pt x="352" y="191"/>
                </a:cubicBezTo>
                <a:cubicBezTo>
                  <a:pt x="413" y="193"/>
                  <a:pt x="483" y="22"/>
                  <a:pt x="539" y="22"/>
                </a:cubicBezTo>
                <a:cubicBezTo>
                  <a:pt x="595" y="22"/>
                  <a:pt x="638" y="190"/>
                  <a:pt x="691" y="191"/>
                </a:cubicBezTo>
                <a:cubicBezTo>
                  <a:pt x="744" y="192"/>
                  <a:pt x="807" y="40"/>
                  <a:pt x="855" y="27"/>
                </a:cubicBezTo>
                <a:cubicBezTo>
                  <a:pt x="903" y="14"/>
                  <a:pt x="931" y="100"/>
                  <a:pt x="978" y="115"/>
                </a:cubicBezTo>
                <a:cubicBezTo>
                  <a:pt x="1025" y="130"/>
                  <a:pt x="1080" y="122"/>
                  <a:pt x="1136" y="115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3505" name="Freeform 17"/>
          <p:cNvSpPr>
            <a:spLocks/>
          </p:cNvSpPr>
          <p:nvPr/>
        </p:nvSpPr>
        <p:spPr bwMode="auto">
          <a:xfrm rot="7981205">
            <a:off x="654844" y="6927056"/>
            <a:ext cx="1803400" cy="306388"/>
          </a:xfrm>
          <a:custGeom>
            <a:avLst/>
            <a:gdLst>
              <a:gd name="T0" fmla="*/ 0 w 1136"/>
              <a:gd name="T1" fmla="*/ 335182115 h 193"/>
              <a:gd name="T2" fmla="*/ 428426577 w 1136"/>
              <a:gd name="T3" fmla="*/ 25201602 h 193"/>
              <a:gd name="T4" fmla="*/ 887095016 w 1136"/>
              <a:gd name="T5" fmla="*/ 481351469 h 193"/>
              <a:gd name="T6" fmla="*/ 1358364826 w 1136"/>
              <a:gd name="T7" fmla="*/ 55443535 h 193"/>
              <a:gd name="T8" fmla="*/ 1741427220 w 1136"/>
              <a:gd name="T9" fmla="*/ 481351469 h 193"/>
              <a:gd name="T10" fmla="*/ 2147483647 w 1136"/>
              <a:gd name="T11" fmla="*/ 68045127 h 193"/>
              <a:gd name="T12" fmla="*/ 2147483647 w 1136"/>
              <a:gd name="T13" fmla="*/ 289819243 h 193"/>
              <a:gd name="T14" fmla="*/ 2147483647 w 1136"/>
              <a:gd name="T15" fmla="*/ 289819243 h 19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36"/>
              <a:gd name="T25" fmla="*/ 0 h 193"/>
              <a:gd name="T26" fmla="*/ 1136 w 1136"/>
              <a:gd name="T27" fmla="*/ 193 h 19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36" h="193">
                <a:moveTo>
                  <a:pt x="0" y="133"/>
                </a:moveTo>
                <a:cubicBezTo>
                  <a:pt x="29" y="113"/>
                  <a:pt x="111" y="0"/>
                  <a:pt x="170" y="10"/>
                </a:cubicBezTo>
                <a:cubicBezTo>
                  <a:pt x="229" y="20"/>
                  <a:pt x="291" y="189"/>
                  <a:pt x="352" y="191"/>
                </a:cubicBezTo>
                <a:cubicBezTo>
                  <a:pt x="413" y="193"/>
                  <a:pt x="483" y="22"/>
                  <a:pt x="539" y="22"/>
                </a:cubicBezTo>
                <a:cubicBezTo>
                  <a:pt x="595" y="22"/>
                  <a:pt x="638" y="190"/>
                  <a:pt x="691" y="191"/>
                </a:cubicBezTo>
                <a:cubicBezTo>
                  <a:pt x="744" y="192"/>
                  <a:pt x="807" y="40"/>
                  <a:pt x="855" y="27"/>
                </a:cubicBezTo>
                <a:cubicBezTo>
                  <a:pt x="903" y="14"/>
                  <a:pt x="931" y="100"/>
                  <a:pt x="978" y="115"/>
                </a:cubicBezTo>
                <a:cubicBezTo>
                  <a:pt x="1025" y="130"/>
                  <a:pt x="1080" y="122"/>
                  <a:pt x="1136" y="115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3506" name="Freeform 18"/>
          <p:cNvSpPr>
            <a:spLocks/>
          </p:cNvSpPr>
          <p:nvPr/>
        </p:nvSpPr>
        <p:spPr bwMode="auto">
          <a:xfrm rot="7981205">
            <a:off x="-1054894" y="5803106"/>
            <a:ext cx="1803400" cy="306388"/>
          </a:xfrm>
          <a:custGeom>
            <a:avLst/>
            <a:gdLst>
              <a:gd name="T0" fmla="*/ 0 w 1136"/>
              <a:gd name="T1" fmla="*/ 335182115 h 193"/>
              <a:gd name="T2" fmla="*/ 428426577 w 1136"/>
              <a:gd name="T3" fmla="*/ 25201602 h 193"/>
              <a:gd name="T4" fmla="*/ 887095016 w 1136"/>
              <a:gd name="T5" fmla="*/ 481351469 h 193"/>
              <a:gd name="T6" fmla="*/ 1358364826 w 1136"/>
              <a:gd name="T7" fmla="*/ 55443535 h 193"/>
              <a:gd name="T8" fmla="*/ 1741427220 w 1136"/>
              <a:gd name="T9" fmla="*/ 481351469 h 193"/>
              <a:gd name="T10" fmla="*/ 2147483647 w 1136"/>
              <a:gd name="T11" fmla="*/ 68045127 h 193"/>
              <a:gd name="T12" fmla="*/ 2147483647 w 1136"/>
              <a:gd name="T13" fmla="*/ 289819243 h 193"/>
              <a:gd name="T14" fmla="*/ 2147483647 w 1136"/>
              <a:gd name="T15" fmla="*/ 289819243 h 19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36"/>
              <a:gd name="T25" fmla="*/ 0 h 193"/>
              <a:gd name="T26" fmla="*/ 1136 w 1136"/>
              <a:gd name="T27" fmla="*/ 193 h 19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36" h="193">
                <a:moveTo>
                  <a:pt x="0" y="133"/>
                </a:moveTo>
                <a:cubicBezTo>
                  <a:pt x="29" y="113"/>
                  <a:pt x="111" y="0"/>
                  <a:pt x="170" y="10"/>
                </a:cubicBezTo>
                <a:cubicBezTo>
                  <a:pt x="229" y="20"/>
                  <a:pt x="291" y="189"/>
                  <a:pt x="352" y="191"/>
                </a:cubicBezTo>
                <a:cubicBezTo>
                  <a:pt x="413" y="193"/>
                  <a:pt x="483" y="22"/>
                  <a:pt x="539" y="22"/>
                </a:cubicBezTo>
                <a:cubicBezTo>
                  <a:pt x="595" y="22"/>
                  <a:pt x="638" y="190"/>
                  <a:pt x="691" y="191"/>
                </a:cubicBezTo>
                <a:cubicBezTo>
                  <a:pt x="744" y="192"/>
                  <a:pt x="807" y="40"/>
                  <a:pt x="855" y="27"/>
                </a:cubicBezTo>
                <a:cubicBezTo>
                  <a:pt x="903" y="14"/>
                  <a:pt x="931" y="100"/>
                  <a:pt x="978" y="115"/>
                </a:cubicBezTo>
                <a:cubicBezTo>
                  <a:pt x="1025" y="130"/>
                  <a:pt x="1080" y="122"/>
                  <a:pt x="1136" y="115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3507" name="Freeform 19"/>
          <p:cNvSpPr>
            <a:spLocks/>
          </p:cNvSpPr>
          <p:nvPr/>
        </p:nvSpPr>
        <p:spPr bwMode="auto">
          <a:xfrm rot="7981205">
            <a:off x="-135731" y="6927056"/>
            <a:ext cx="1803400" cy="306388"/>
          </a:xfrm>
          <a:custGeom>
            <a:avLst/>
            <a:gdLst>
              <a:gd name="T0" fmla="*/ 0 w 1136"/>
              <a:gd name="T1" fmla="*/ 335182115 h 193"/>
              <a:gd name="T2" fmla="*/ 428426577 w 1136"/>
              <a:gd name="T3" fmla="*/ 25201602 h 193"/>
              <a:gd name="T4" fmla="*/ 887095016 w 1136"/>
              <a:gd name="T5" fmla="*/ 481351469 h 193"/>
              <a:gd name="T6" fmla="*/ 1358364826 w 1136"/>
              <a:gd name="T7" fmla="*/ 55443535 h 193"/>
              <a:gd name="T8" fmla="*/ 1741427220 w 1136"/>
              <a:gd name="T9" fmla="*/ 481351469 h 193"/>
              <a:gd name="T10" fmla="*/ 2147483647 w 1136"/>
              <a:gd name="T11" fmla="*/ 68045127 h 193"/>
              <a:gd name="T12" fmla="*/ 2147483647 w 1136"/>
              <a:gd name="T13" fmla="*/ 289819243 h 193"/>
              <a:gd name="T14" fmla="*/ 2147483647 w 1136"/>
              <a:gd name="T15" fmla="*/ 289819243 h 19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36"/>
              <a:gd name="T25" fmla="*/ 0 h 193"/>
              <a:gd name="T26" fmla="*/ 1136 w 1136"/>
              <a:gd name="T27" fmla="*/ 193 h 19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36" h="193">
                <a:moveTo>
                  <a:pt x="0" y="133"/>
                </a:moveTo>
                <a:cubicBezTo>
                  <a:pt x="29" y="113"/>
                  <a:pt x="111" y="0"/>
                  <a:pt x="170" y="10"/>
                </a:cubicBezTo>
                <a:cubicBezTo>
                  <a:pt x="229" y="20"/>
                  <a:pt x="291" y="189"/>
                  <a:pt x="352" y="191"/>
                </a:cubicBezTo>
                <a:cubicBezTo>
                  <a:pt x="413" y="193"/>
                  <a:pt x="483" y="22"/>
                  <a:pt x="539" y="22"/>
                </a:cubicBezTo>
                <a:cubicBezTo>
                  <a:pt x="595" y="22"/>
                  <a:pt x="638" y="190"/>
                  <a:pt x="691" y="191"/>
                </a:cubicBezTo>
                <a:cubicBezTo>
                  <a:pt x="744" y="192"/>
                  <a:pt x="807" y="40"/>
                  <a:pt x="855" y="27"/>
                </a:cubicBezTo>
                <a:cubicBezTo>
                  <a:pt x="903" y="14"/>
                  <a:pt x="931" y="100"/>
                  <a:pt x="978" y="115"/>
                </a:cubicBezTo>
                <a:cubicBezTo>
                  <a:pt x="1025" y="130"/>
                  <a:pt x="1080" y="122"/>
                  <a:pt x="1136" y="115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3508" name="Freeform 20"/>
          <p:cNvSpPr>
            <a:spLocks/>
          </p:cNvSpPr>
          <p:nvPr/>
        </p:nvSpPr>
        <p:spPr bwMode="auto">
          <a:xfrm rot="7981205">
            <a:off x="-748506" y="6293644"/>
            <a:ext cx="1803400" cy="306388"/>
          </a:xfrm>
          <a:custGeom>
            <a:avLst/>
            <a:gdLst>
              <a:gd name="T0" fmla="*/ 0 w 1136"/>
              <a:gd name="T1" fmla="*/ 335182115 h 193"/>
              <a:gd name="T2" fmla="*/ 428426577 w 1136"/>
              <a:gd name="T3" fmla="*/ 25201602 h 193"/>
              <a:gd name="T4" fmla="*/ 887095016 w 1136"/>
              <a:gd name="T5" fmla="*/ 481351469 h 193"/>
              <a:gd name="T6" fmla="*/ 1358364826 w 1136"/>
              <a:gd name="T7" fmla="*/ 55443535 h 193"/>
              <a:gd name="T8" fmla="*/ 1741427220 w 1136"/>
              <a:gd name="T9" fmla="*/ 481351469 h 193"/>
              <a:gd name="T10" fmla="*/ 2147483647 w 1136"/>
              <a:gd name="T11" fmla="*/ 68045127 h 193"/>
              <a:gd name="T12" fmla="*/ 2147483647 w 1136"/>
              <a:gd name="T13" fmla="*/ 289819243 h 193"/>
              <a:gd name="T14" fmla="*/ 2147483647 w 1136"/>
              <a:gd name="T15" fmla="*/ 289819243 h 19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36"/>
              <a:gd name="T25" fmla="*/ 0 h 193"/>
              <a:gd name="T26" fmla="*/ 1136 w 1136"/>
              <a:gd name="T27" fmla="*/ 193 h 19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36" h="193">
                <a:moveTo>
                  <a:pt x="0" y="133"/>
                </a:moveTo>
                <a:cubicBezTo>
                  <a:pt x="29" y="113"/>
                  <a:pt x="111" y="0"/>
                  <a:pt x="170" y="10"/>
                </a:cubicBezTo>
                <a:cubicBezTo>
                  <a:pt x="229" y="20"/>
                  <a:pt x="291" y="189"/>
                  <a:pt x="352" y="191"/>
                </a:cubicBezTo>
                <a:cubicBezTo>
                  <a:pt x="413" y="193"/>
                  <a:pt x="483" y="22"/>
                  <a:pt x="539" y="22"/>
                </a:cubicBezTo>
                <a:cubicBezTo>
                  <a:pt x="595" y="22"/>
                  <a:pt x="638" y="190"/>
                  <a:pt x="691" y="191"/>
                </a:cubicBezTo>
                <a:cubicBezTo>
                  <a:pt x="744" y="192"/>
                  <a:pt x="807" y="40"/>
                  <a:pt x="855" y="27"/>
                </a:cubicBezTo>
                <a:cubicBezTo>
                  <a:pt x="903" y="14"/>
                  <a:pt x="931" y="100"/>
                  <a:pt x="978" y="115"/>
                </a:cubicBezTo>
                <a:cubicBezTo>
                  <a:pt x="1025" y="130"/>
                  <a:pt x="1080" y="122"/>
                  <a:pt x="1136" y="115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3509" name="Freeform 21"/>
          <p:cNvSpPr>
            <a:spLocks/>
          </p:cNvSpPr>
          <p:nvPr/>
        </p:nvSpPr>
        <p:spPr bwMode="auto">
          <a:xfrm rot="7981205">
            <a:off x="-767556" y="6293644"/>
            <a:ext cx="1803400" cy="306388"/>
          </a:xfrm>
          <a:custGeom>
            <a:avLst/>
            <a:gdLst>
              <a:gd name="T0" fmla="*/ 0 w 1136"/>
              <a:gd name="T1" fmla="*/ 335182115 h 193"/>
              <a:gd name="T2" fmla="*/ 428426577 w 1136"/>
              <a:gd name="T3" fmla="*/ 25201602 h 193"/>
              <a:gd name="T4" fmla="*/ 887095016 w 1136"/>
              <a:gd name="T5" fmla="*/ 481351469 h 193"/>
              <a:gd name="T6" fmla="*/ 1358364826 w 1136"/>
              <a:gd name="T7" fmla="*/ 55443535 h 193"/>
              <a:gd name="T8" fmla="*/ 1741427220 w 1136"/>
              <a:gd name="T9" fmla="*/ 481351469 h 193"/>
              <a:gd name="T10" fmla="*/ 2147483647 w 1136"/>
              <a:gd name="T11" fmla="*/ 68045127 h 193"/>
              <a:gd name="T12" fmla="*/ 2147483647 w 1136"/>
              <a:gd name="T13" fmla="*/ 289819243 h 193"/>
              <a:gd name="T14" fmla="*/ 2147483647 w 1136"/>
              <a:gd name="T15" fmla="*/ 289819243 h 19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36"/>
              <a:gd name="T25" fmla="*/ 0 h 193"/>
              <a:gd name="T26" fmla="*/ 1136 w 1136"/>
              <a:gd name="T27" fmla="*/ 193 h 19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36" h="193">
                <a:moveTo>
                  <a:pt x="0" y="133"/>
                </a:moveTo>
                <a:cubicBezTo>
                  <a:pt x="29" y="113"/>
                  <a:pt x="111" y="0"/>
                  <a:pt x="170" y="10"/>
                </a:cubicBezTo>
                <a:cubicBezTo>
                  <a:pt x="229" y="20"/>
                  <a:pt x="291" y="189"/>
                  <a:pt x="352" y="191"/>
                </a:cubicBezTo>
                <a:cubicBezTo>
                  <a:pt x="413" y="193"/>
                  <a:pt x="483" y="22"/>
                  <a:pt x="539" y="22"/>
                </a:cubicBezTo>
                <a:cubicBezTo>
                  <a:pt x="595" y="22"/>
                  <a:pt x="638" y="190"/>
                  <a:pt x="691" y="191"/>
                </a:cubicBezTo>
                <a:cubicBezTo>
                  <a:pt x="744" y="192"/>
                  <a:pt x="807" y="40"/>
                  <a:pt x="855" y="27"/>
                </a:cubicBezTo>
                <a:cubicBezTo>
                  <a:pt x="903" y="14"/>
                  <a:pt x="931" y="100"/>
                  <a:pt x="978" y="115"/>
                </a:cubicBezTo>
                <a:cubicBezTo>
                  <a:pt x="1025" y="130"/>
                  <a:pt x="1080" y="122"/>
                  <a:pt x="1136" y="115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3510" name="Freeform 22"/>
          <p:cNvSpPr>
            <a:spLocks/>
          </p:cNvSpPr>
          <p:nvPr/>
        </p:nvSpPr>
        <p:spPr bwMode="auto">
          <a:xfrm rot="7981205">
            <a:off x="3604419" y="6927056"/>
            <a:ext cx="1803400" cy="306388"/>
          </a:xfrm>
          <a:custGeom>
            <a:avLst/>
            <a:gdLst>
              <a:gd name="T0" fmla="*/ 0 w 1136"/>
              <a:gd name="T1" fmla="*/ 335182115 h 193"/>
              <a:gd name="T2" fmla="*/ 428426577 w 1136"/>
              <a:gd name="T3" fmla="*/ 25201602 h 193"/>
              <a:gd name="T4" fmla="*/ 887095016 w 1136"/>
              <a:gd name="T5" fmla="*/ 481351469 h 193"/>
              <a:gd name="T6" fmla="*/ 1358364826 w 1136"/>
              <a:gd name="T7" fmla="*/ 55443535 h 193"/>
              <a:gd name="T8" fmla="*/ 1741427220 w 1136"/>
              <a:gd name="T9" fmla="*/ 481351469 h 193"/>
              <a:gd name="T10" fmla="*/ 2147483647 w 1136"/>
              <a:gd name="T11" fmla="*/ 68045127 h 193"/>
              <a:gd name="T12" fmla="*/ 2147483647 w 1136"/>
              <a:gd name="T13" fmla="*/ 289819243 h 193"/>
              <a:gd name="T14" fmla="*/ 2147483647 w 1136"/>
              <a:gd name="T15" fmla="*/ 289819243 h 19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36"/>
              <a:gd name="T25" fmla="*/ 0 h 193"/>
              <a:gd name="T26" fmla="*/ 1136 w 1136"/>
              <a:gd name="T27" fmla="*/ 193 h 19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36" h="193">
                <a:moveTo>
                  <a:pt x="0" y="133"/>
                </a:moveTo>
                <a:cubicBezTo>
                  <a:pt x="29" y="113"/>
                  <a:pt x="111" y="0"/>
                  <a:pt x="170" y="10"/>
                </a:cubicBezTo>
                <a:cubicBezTo>
                  <a:pt x="229" y="20"/>
                  <a:pt x="291" y="189"/>
                  <a:pt x="352" y="191"/>
                </a:cubicBezTo>
                <a:cubicBezTo>
                  <a:pt x="413" y="193"/>
                  <a:pt x="483" y="22"/>
                  <a:pt x="539" y="22"/>
                </a:cubicBezTo>
                <a:cubicBezTo>
                  <a:pt x="595" y="22"/>
                  <a:pt x="638" y="190"/>
                  <a:pt x="691" y="191"/>
                </a:cubicBezTo>
                <a:cubicBezTo>
                  <a:pt x="744" y="192"/>
                  <a:pt x="807" y="40"/>
                  <a:pt x="855" y="27"/>
                </a:cubicBezTo>
                <a:cubicBezTo>
                  <a:pt x="903" y="14"/>
                  <a:pt x="931" y="100"/>
                  <a:pt x="978" y="115"/>
                </a:cubicBezTo>
                <a:cubicBezTo>
                  <a:pt x="1025" y="130"/>
                  <a:pt x="1080" y="122"/>
                  <a:pt x="1136" y="115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3511" name="Freeform 23"/>
          <p:cNvSpPr>
            <a:spLocks/>
          </p:cNvSpPr>
          <p:nvPr/>
        </p:nvSpPr>
        <p:spPr bwMode="auto">
          <a:xfrm rot="7981205">
            <a:off x="1185069" y="7003256"/>
            <a:ext cx="1803400" cy="306388"/>
          </a:xfrm>
          <a:custGeom>
            <a:avLst/>
            <a:gdLst>
              <a:gd name="T0" fmla="*/ 0 w 1136"/>
              <a:gd name="T1" fmla="*/ 335182115 h 193"/>
              <a:gd name="T2" fmla="*/ 428426577 w 1136"/>
              <a:gd name="T3" fmla="*/ 25201602 h 193"/>
              <a:gd name="T4" fmla="*/ 887095016 w 1136"/>
              <a:gd name="T5" fmla="*/ 481351469 h 193"/>
              <a:gd name="T6" fmla="*/ 1358364826 w 1136"/>
              <a:gd name="T7" fmla="*/ 55443535 h 193"/>
              <a:gd name="T8" fmla="*/ 1741427220 w 1136"/>
              <a:gd name="T9" fmla="*/ 481351469 h 193"/>
              <a:gd name="T10" fmla="*/ 2147483647 w 1136"/>
              <a:gd name="T11" fmla="*/ 68045127 h 193"/>
              <a:gd name="T12" fmla="*/ 2147483647 w 1136"/>
              <a:gd name="T13" fmla="*/ 289819243 h 193"/>
              <a:gd name="T14" fmla="*/ 2147483647 w 1136"/>
              <a:gd name="T15" fmla="*/ 289819243 h 19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36"/>
              <a:gd name="T25" fmla="*/ 0 h 193"/>
              <a:gd name="T26" fmla="*/ 1136 w 1136"/>
              <a:gd name="T27" fmla="*/ 193 h 19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36" h="193">
                <a:moveTo>
                  <a:pt x="0" y="133"/>
                </a:moveTo>
                <a:cubicBezTo>
                  <a:pt x="29" y="113"/>
                  <a:pt x="111" y="0"/>
                  <a:pt x="170" y="10"/>
                </a:cubicBezTo>
                <a:cubicBezTo>
                  <a:pt x="229" y="20"/>
                  <a:pt x="291" y="189"/>
                  <a:pt x="352" y="191"/>
                </a:cubicBezTo>
                <a:cubicBezTo>
                  <a:pt x="413" y="193"/>
                  <a:pt x="483" y="22"/>
                  <a:pt x="539" y="22"/>
                </a:cubicBezTo>
                <a:cubicBezTo>
                  <a:pt x="595" y="22"/>
                  <a:pt x="638" y="190"/>
                  <a:pt x="691" y="191"/>
                </a:cubicBezTo>
                <a:cubicBezTo>
                  <a:pt x="744" y="192"/>
                  <a:pt x="807" y="40"/>
                  <a:pt x="855" y="27"/>
                </a:cubicBezTo>
                <a:cubicBezTo>
                  <a:pt x="903" y="14"/>
                  <a:pt x="931" y="100"/>
                  <a:pt x="978" y="115"/>
                </a:cubicBezTo>
                <a:cubicBezTo>
                  <a:pt x="1025" y="130"/>
                  <a:pt x="1080" y="122"/>
                  <a:pt x="1136" y="115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3512" name="Freeform 24"/>
          <p:cNvSpPr>
            <a:spLocks/>
          </p:cNvSpPr>
          <p:nvPr/>
        </p:nvSpPr>
        <p:spPr bwMode="auto">
          <a:xfrm rot="7981205">
            <a:off x="96044" y="6652419"/>
            <a:ext cx="1803400" cy="306388"/>
          </a:xfrm>
          <a:custGeom>
            <a:avLst/>
            <a:gdLst>
              <a:gd name="T0" fmla="*/ 0 w 1136"/>
              <a:gd name="T1" fmla="*/ 335182115 h 193"/>
              <a:gd name="T2" fmla="*/ 428426577 w 1136"/>
              <a:gd name="T3" fmla="*/ 25201602 h 193"/>
              <a:gd name="T4" fmla="*/ 887095016 w 1136"/>
              <a:gd name="T5" fmla="*/ 481351469 h 193"/>
              <a:gd name="T6" fmla="*/ 1358364826 w 1136"/>
              <a:gd name="T7" fmla="*/ 55443535 h 193"/>
              <a:gd name="T8" fmla="*/ 1741427220 w 1136"/>
              <a:gd name="T9" fmla="*/ 481351469 h 193"/>
              <a:gd name="T10" fmla="*/ 2147483647 w 1136"/>
              <a:gd name="T11" fmla="*/ 68045127 h 193"/>
              <a:gd name="T12" fmla="*/ 2147483647 w 1136"/>
              <a:gd name="T13" fmla="*/ 289819243 h 193"/>
              <a:gd name="T14" fmla="*/ 2147483647 w 1136"/>
              <a:gd name="T15" fmla="*/ 289819243 h 19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36"/>
              <a:gd name="T25" fmla="*/ 0 h 193"/>
              <a:gd name="T26" fmla="*/ 1136 w 1136"/>
              <a:gd name="T27" fmla="*/ 193 h 19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36" h="193">
                <a:moveTo>
                  <a:pt x="0" y="133"/>
                </a:moveTo>
                <a:cubicBezTo>
                  <a:pt x="29" y="113"/>
                  <a:pt x="111" y="0"/>
                  <a:pt x="170" y="10"/>
                </a:cubicBezTo>
                <a:cubicBezTo>
                  <a:pt x="229" y="20"/>
                  <a:pt x="291" y="189"/>
                  <a:pt x="352" y="191"/>
                </a:cubicBezTo>
                <a:cubicBezTo>
                  <a:pt x="413" y="193"/>
                  <a:pt x="483" y="22"/>
                  <a:pt x="539" y="22"/>
                </a:cubicBezTo>
                <a:cubicBezTo>
                  <a:pt x="595" y="22"/>
                  <a:pt x="638" y="190"/>
                  <a:pt x="691" y="191"/>
                </a:cubicBezTo>
                <a:cubicBezTo>
                  <a:pt x="744" y="192"/>
                  <a:pt x="807" y="40"/>
                  <a:pt x="855" y="27"/>
                </a:cubicBezTo>
                <a:cubicBezTo>
                  <a:pt x="903" y="14"/>
                  <a:pt x="931" y="100"/>
                  <a:pt x="978" y="115"/>
                </a:cubicBezTo>
                <a:cubicBezTo>
                  <a:pt x="1025" y="130"/>
                  <a:pt x="1080" y="122"/>
                  <a:pt x="1136" y="115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3513" name="Freeform 25"/>
          <p:cNvSpPr>
            <a:spLocks/>
          </p:cNvSpPr>
          <p:nvPr/>
        </p:nvSpPr>
        <p:spPr bwMode="auto">
          <a:xfrm rot="7981205">
            <a:off x="-1073944" y="6142831"/>
            <a:ext cx="1803400" cy="306388"/>
          </a:xfrm>
          <a:custGeom>
            <a:avLst/>
            <a:gdLst>
              <a:gd name="T0" fmla="*/ 0 w 1136"/>
              <a:gd name="T1" fmla="*/ 335182115 h 193"/>
              <a:gd name="T2" fmla="*/ 428426577 w 1136"/>
              <a:gd name="T3" fmla="*/ 25201602 h 193"/>
              <a:gd name="T4" fmla="*/ 887095016 w 1136"/>
              <a:gd name="T5" fmla="*/ 481351469 h 193"/>
              <a:gd name="T6" fmla="*/ 1358364826 w 1136"/>
              <a:gd name="T7" fmla="*/ 55443535 h 193"/>
              <a:gd name="T8" fmla="*/ 1741427220 w 1136"/>
              <a:gd name="T9" fmla="*/ 481351469 h 193"/>
              <a:gd name="T10" fmla="*/ 2147483647 w 1136"/>
              <a:gd name="T11" fmla="*/ 68045127 h 193"/>
              <a:gd name="T12" fmla="*/ 2147483647 w 1136"/>
              <a:gd name="T13" fmla="*/ 289819243 h 193"/>
              <a:gd name="T14" fmla="*/ 2147483647 w 1136"/>
              <a:gd name="T15" fmla="*/ 289819243 h 19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36"/>
              <a:gd name="T25" fmla="*/ 0 h 193"/>
              <a:gd name="T26" fmla="*/ 1136 w 1136"/>
              <a:gd name="T27" fmla="*/ 193 h 19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36" h="193">
                <a:moveTo>
                  <a:pt x="0" y="133"/>
                </a:moveTo>
                <a:cubicBezTo>
                  <a:pt x="29" y="113"/>
                  <a:pt x="111" y="0"/>
                  <a:pt x="170" y="10"/>
                </a:cubicBezTo>
                <a:cubicBezTo>
                  <a:pt x="229" y="20"/>
                  <a:pt x="291" y="189"/>
                  <a:pt x="352" y="191"/>
                </a:cubicBezTo>
                <a:cubicBezTo>
                  <a:pt x="413" y="193"/>
                  <a:pt x="483" y="22"/>
                  <a:pt x="539" y="22"/>
                </a:cubicBezTo>
                <a:cubicBezTo>
                  <a:pt x="595" y="22"/>
                  <a:pt x="638" y="190"/>
                  <a:pt x="691" y="191"/>
                </a:cubicBezTo>
                <a:cubicBezTo>
                  <a:pt x="744" y="192"/>
                  <a:pt x="807" y="40"/>
                  <a:pt x="855" y="27"/>
                </a:cubicBezTo>
                <a:cubicBezTo>
                  <a:pt x="903" y="14"/>
                  <a:pt x="931" y="100"/>
                  <a:pt x="978" y="115"/>
                </a:cubicBezTo>
                <a:cubicBezTo>
                  <a:pt x="1025" y="130"/>
                  <a:pt x="1080" y="122"/>
                  <a:pt x="1136" y="115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3514" name="Freeform 26"/>
          <p:cNvSpPr>
            <a:spLocks/>
          </p:cNvSpPr>
          <p:nvPr/>
        </p:nvSpPr>
        <p:spPr bwMode="auto">
          <a:xfrm rot="7981205">
            <a:off x="3432969" y="7371556"/>
            <a:ext cx="1803400" cy="306388"/>
          </a:xfrm>
          <a:custGeom>
            <a:avLst/>
            <a:gdLst>
              <a:gd name="T0" fmla="*/ 0 w 1136"/>
              <a:gd name="T1" fmla="*/ 335182115 h 193"/>
              <a:gd name="T2" fmla="*/ 428426577 w 1136"/>
              <a:gd name="T3" fmla="*/ 25201602 h 193"/>
              <a:gd name="T4" fmla="*/ 887095016 w 1136"/>
              <a:gd name="T5" fmla="*/ 481351469 h 193"/>
              <a:gd name="T6" fmla="*/ 1358364826 w 1136"/>
              <a:gd name="T7" fmla="*/ 55443535 h 193"/>
              <a:gd name="T8" fmla="*/ 1741427220 w 1136"/>
              <a:gd name="T9" fmla="*/ 481351469 h 193"/>
              <a:gd name="T10" fmla="*/ 2147483647 w 1136"/>
              <a:gd name="T11" fmla="*/ 68045127 h 193"/>
              <a:gd name="T12" fmla="*/ 2147483647 w 1136"/>
              <a:gd name="T13" fmla="*/ 289819243 h 193"/>
              <a:gd name="T14" fmla="*/ 2147483647 w 1136"/>
              <a:gd name="T15" fmla="*/ 289819243 h 19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36"/>
              <a:gd name="T25" fmla="*/ 0 h 193"/>
              <a:gd name="T26" fmla="*/ 1136 w 1136"/>
              <a:gd name="T27" fmla="*/ 193 h 19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36" h="193">
                <a:moveTo>
                  <a:pt x="0" y="133"/>
                </a:moveTo>
                <a:cubicBezTo>
                  <a:pt x="29" y="113"/>
                  <a:pt x="111" y="0"/>
                  <a:pt x="170" y="10"/>
                </a:cubicBezTo>
                <a:cubicBezTo>
                  <a:pt x="229" y="20"/>
                  <a:pt x="291" y="189"/>
                  <a:pt x="352" y="191"/>
                </a:cubicBezTo>
                <a:cubicBezTo>
                  <a:pt x="413" y="193"/>
                  <a:pt x="483" y="22"/>
                  <a:pt x="539" y="22"/>
                </a:cubicBezTo>
                <a:cubicBezTo>
                  <a:pt x="595" y="22"/>
                  <a:pt x="638" y="190"/>
                  <a:pt x="691" y="191"/>
                </a:cubicBezTo>
                <a:cubicBezTo>
                  <a:pt x="744" y="192"/>
                  <a:pt x="807" y="40"/>
                  <a:pt x="855" y="27"/>
                </a:cubicBezTo>
                <a:cubicBezTo>
                  <a:pt x="903" y="14"/>
                  <a:pt x="931" y="100"/>
                  <a:pt x="978" y="115"/>
                </a:cubicBezTo>
                <a:cubicBezTo>
                  <a:pt x="1025" y="130"/>
                  <a:pt x="1080" y="122"/>
                  <a:pt x="1136" y="115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3515" name="Freeform 27"/>
          <p:cNvSpPr>
            <a:spLocks/>
          </p:cNvSpPr>
          <p:nvPr/>
        </p:nvSpPr>
        <p:spPr bwMode="auto">
          <a:xfrm rot="7981205">
            <a:off x="2305844" y="7125494"/>
            <a:ext cx="1803400" cy="306388"/>
          </a:xfrm>
          <a:custGeom>
            <a:avLst/>
            <a:gdLst>
              <a:gd name="T0" fmla="*/ 0 w 1136"/>
              <a:gd name="T1" fmla="*/ 335182115 h 193"/>
              <a:gd name="T2" fmla="*/ 428426577 w 1136"/>
              <a:gd name="T3" fmla="*/ 25201602 h 193"/>
              <a:gd name="T4" fmla="*/ 887095016 w 1136"/>
              <a:gd name="T5" fmla="*/ 481351469 h 193"/>
              <a:gd name="T6" fmla="*/ 1358364826 w 1136"/>
              <a:gd name="T7" fmla="*/ 55443535 h 193"/>
              <a:gd name="T8" fmla="*/ 1741427220 w 1136"/>
              <a:gd name="T9" fmla="*/ 481351469 h 193"/>
              <a:gd name="T10" fmla="*/ 2147483647 w 1136"/>
              <a:gd name="T11" fmla="*/ 68045127 h 193"/>
              <a:gd name="T12" fmla="*/ 2147483647 w 1136"/>
              <a:gd name="T13" fmla="*/ 289819243 h 193"/>
              <a:gd name="T14" fmla="*/ 2147483647 w 1136"/>
              <a:gd name="T15" fmla="*/ 289819243 h 19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36"/>
              <a:gd name="T25" fmla="*/ 0 h 193"/>
              <a:gd name="T26" fmla="*/ 1136 w 1136"/>
              <a:gd name="T27" fmla="*/ 193 h 19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36" h="193">
                <a:moveTo>
                  <a:pt x="0" y="133"/>
                </a:moveTo>
                <a:cubicBezTo>
                  <a:pt x="29" y="113"/>
                  <a:pt x="111" y="0"/>
                  <a:pt x="170" y="10"/>
                </a:cubicBezTo>
                <a:cubicBezTo>
                  <a:pt x="229" y="20"/>
                  <a:pt x="291" y="189"/>
                  <a:pt x="352" y="191"/>
                </a:cubicBezTo>
                <a:cubicBezTo>
                  <a:pt x="413" y="193"/>
                  <a:pt x="483" y="22"/>
                  <a:pt x="539" y="22"/>
                </a:cubicBezTo>
                <a:cubicBezTo>
                  <a:pt x="595" y="22"/>
                  <a:pt x="638" y="190"/>
                  <a:pt x="691" y="191"/>
                </a:cubicBezTo>
                <a:cubicBezTo>
                  <a:pt x="744" y="192"/>
                  <a:pt x="807" y="40"/>
                  <a:pt x="855" y="27"/>
                </a:cubicBezTo>
                <a:cubicBezTo>
                  <a:pt x="903" y="14"/>
                  <a:pt x="931" y="100"/>
                  <a:pt x="978" y="115"/>
                </a:cubicBezTo>
                <a:cubicBezTo>
                  <a:pt x="1025" y="130"/>
                  <a:pt x="1080" y="122"/>
                  <a:pt x="1136" y="115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3516" name="Freeform 28"/>
          <p:cNvSpPr>
            <a:spLocks/>
          </p:cNvSpPr>
          <p:nvPr/>
        </p:nvSpPr>
        <p:spPr bwMode="auto">
          <a:xfrm rot="7981205">
            <a:off x="2955132" y="7125494"/>
            <a:ext cx="1803400" cy="306387"/>
          </a:xfrm>
          <a:custGeom>
            <a:avLst/>
            <a:gdLst>
              <a:gd name="T0" fmla="*/ 0 w 1136"/>
              <a:gd name="T1" fmla="*/ 335179434 h 193"/>
              <a:gd name="T2" fmla="*/ 428426577 w 1136"/>
              <a:gd name="T3" fmla="*/ 25201520 h 193"/>
              <a:gd name="T4" fmla="*/ 887095016 w 1136"/>
              <a:gd name="T5" fmla="*/ 481348311 h 193"/>
              <a:gd name="T6" fmla="*/ 1358364826 w 1136"/>
              <a:gd name="T7" fmla="*/ 55443354 h 193"/>
              <a:gd name="T8" fmla="*/ 1741427220 w 1136"/>
              <a:gd name="T9" fmla="*/ 481348311 h 193"/>
              <a:gd name="T10" fmla="*/ 2147483647 w 1136"/>
              <a:gd name="T11" fmla="*/ 68043317 h 193"/>
              <a:gd name="T12" fmla="*/ 2147483647 w 1136"/>
              <a:gd name="T13" fmla="*/ 289816710 h 193"/>
              <a:gd name="T14" fmla="*/ 2147483647 w 1136"/>
              <a:gd name="T15" fmla="*/ 289816710 h 19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36"/>
              <a:gd name="T25" fmla="*/ 0 h 193"/>
              <a:gd name="T26" fmla="*/ 1136 w 1136"/>
              <a:gd name="T27" fmla="*/ 193 h 19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36" h="193">
                <a:moveTo>
                  <a:pt x="0" y="133"/>
                </a:moveTo>
                <a:cubicBezTo>
                  <a:pt x="29" y="113"/>
                  <a:pt x="111" y="0"/>
                  <a:pt x="170" y="10"/>
                </a:cubicBezTo>
                <a:cubicBezTo>
                  <a:pt x="229" y="20"/>
                  <a:pt x="291" y="189"/>
                  <a:pt x="352" y="191"/>
                </a:cubicBezTo>
                <a:cubicBezTo>
                  <a:pt x="413" y="193"/>
                  <a:pt x="483" y="22"/>
                  <a:pt x="539" y="22"/>
                </a:cubicBezTo>
                <a:cubicBezTo>
                  <a:pt x="595" y="22"/>
                  <a:pt x="638" y="190"/>
                  <a:pt x="691" y="191"/>
                </a:cubicBezTo>
                <a:cubicBezTo>
                  <a:pt x="744" y="192"/>
                  <a:pt x="807" y="40"/>
                  <a:pt x="855" y="27"/>
                </a:cubicBezTo>
                <a:cubicBezTo>
                  <a:pt x="903" y="14"/>
                  <a:pt x="931" y="100"/>
                  <a:pt x="978" y="115"/>
                </a:cubicBezTo>
                <a:cubicBezTo>
                  <a:pt x="1025" y="130"/>
                  <a:pt x="1080" y="122"/>
                  <a:pt x="1136" y="115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3517" name="Freeform 29"/>
          <p:cNvSpPr>
            <a:spLocks/>
          </p:cNvSpPr>
          <p:nvPr/>
        </p:nvSpPr>
        <p:spPr bwMode="auto">
          <a:xfrm rot="7981205">
            <a:off x="2464594" y="7125494"/>
            <a:ext cx="1803400" cy="306388"/>
          </a:xfrm>
          <a:custGeom>
            <a:avLst/>
            <a:gdLst>
              <a:gd name="T0" fmla="*/ 0 w 1136"/>
              <a:gd name="T1" fmla="*/ 335182115 h 193"/>
              <a:gd name="T2" fmla="*/ 428426577 w 1136"/>
              <a:gd name="T3" fmla="*/ 25201602 h 193"/>
              <a:gd name="T4" fmla="*/ 887095016 w 1136"/>
              <a:gd name="T5" fmla="*/ 481351469 h 193"/>
              <a:gd name="T6" fmla="*/ 1358364826 w 1136"/>
              <a:gd name="T7" fmla="*/ 55443535 h 193"/>
              <a:gd name="T8" fmla="*/ 1741427220 w 1136"/>
              <a:gd name="T9" fmla="*/ 481351469 h 193"/>
              <a:gd name="T10" fmla="*/ 2147483647 w 1136"/>
              <a:gd name="T11" fmla="*/ 68045127 h 193"/>
              <a:gd name="T12" fmla="*/ 2147483647 w 1136"/>
              <a:gd name="T13" fmla="*/ 289819243 h 193"/>
              <a:gd name="T14" fmla="*/ 2147483647 w 1136"/>
              <a:gd name="T15" fmla="*/ 289819243 h 19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36"/>
              <a:gd name="T25" fmla="*/ 0 h 193"/>
              <a:gd name="T26" fmla="*/ 1136 w 1136"/>
              <a:gd name="T27" fmla="*/ 193 h 19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36" h="193">
                <a:moveTo>
                  <a:pt x="0" y="133"/>
                </a:moveTo>
                <a:cubicBezTo>
                  <a:pt x="29" y="113"/>
                  <a:pt x="111" y="0"/>
                  <a:pt x="170" y="10"/>
                </a:cubicBezTo>
                <a:cubicBezTo>
                  <a:pt x="229" y="20"/>
                  <a:pt x="291" y="189"/>
                  <a:pt x="352" y="191"/>
                </a:cubicBezTo>
                <a:cubicBezTo>
                  <a:pt x="413" y="193"/>
                  <a:pt x="483" y="22"/>
                  <a:pt x="539" y="22"/>
                </a:cubicBezTo>
                <a:cubicBezTo>
                  <a:pt x="595" y="22"/>
                  <a:pt x="638" y="190"/>
                  <a:pt x="691" y="191"/>
                </a:cubicBezTo>
                <a:cubicBezTo>
                  <a:pt x="744" y="192"/>
                  <a:pt x="807" y="40"/>
                  <a:pt x="855" y="27"/>
                </a:cubicBezTo>
                <a:cubicBezTo>
                  <a:pt x="903" y="14"/>
                  <a:pt x="931" y="100"/>
                  <a:pt x="978" y="115"/>
                </a:cubicBezTo>
                <a:cubicBezTo>
                  <a:pt x="1025" y="130"/>
                  <a:pt x="1080" y="122"/>
                  <a:pt x="1136" y="115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3518" name="Freeform 30"/>
          <p:cNvSpPr>
            <a:spLocks/>
          </p:cNvSpPr>
          <p:nvPr/>
        </p:nvSpPr>
        <p:spPr bwMode="auto">
          <a:xfrm rot="7981205">
            <a:off x="-461168" y="6446044"/>
            <a:ext cx="1803400" cy="306387"/>
          </a:xfrm>
          <a:custGeom>
            <a:avLst/>
            <a:gdLst>
              <a:gd name="T0" fmla="*/ 0 w 1136"/>
              <a:gd name="T1" fmla="*/ 335179434 h 193"/>
              <a:gd name="T2" fmla="*/ 428426577 w 1136"/>
              <a:gd name="T3" fmla="*/ 25201520 h 193"/>
              <a:gd name="T4" fmla="*/ 887095016 w 1136"/>
              <a:gd name="T5" fmla="*/ 481348311 h 193"/>
              <a:gd name="T6" fmla="*/ 1358364826 w 1136"/>
              <a:gd name="T7" fmla="*/ 55443354 h 193"/>
              <a:gd name="T8" fmla="*/ 1741427220 w 1136"/>
              <a:gd name="T9" fmla="*/ 481348311 h 193"/>
              <a:gd name="T10" fmla="*/ 2147483647 w 1136"/>
              <a:gd name="T11" fmla="*/ 68043317 h 193"/>
              <a:gd name="T12" fmla="*/ 2147483647 w 1136"/>
              <a:gd name="T13" fmla="*/ 289816710 h 193"/>
              <a:gd name="T14" fmla="*/ 2147483647 w 1136"/>
              <a:gd name="T15" fmla="*/ 289816710 h 19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36"/>
              <a:gd name="T25" fmla="*/ 0 h 193"/>
              <a:gd name="T26" fmla="*/ 1136 w 1136"/>
              <a:gd name="T27" fmla="*/ 193 h 19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36" h="193">
                <a:moveTo>
                  <a:pt x="0" y="133"/>
                </a:moveTo>
                <a:cubicBezTo>
                  <a:pt x="29" y="113"/>
                  <a:pt x="111" y="0"/>
                  <a:pt x="170" y="10"/>
                </a:cubicBezTo>
                <a:cubicBezTo>
                  <a:pt x="229" y="20"/>
                  <a:pt x="291" y="189"/>
                  <a:pt x="352" y="191"/>
                </a:cubicBezTo>
                <a:cubicBezTo>
                  <a:pt x="413" y="193"/>
                  <a:pt x="483" y="22"/>
                  <a:pt x="539" y="22"/>
                </a:cubicBezTo>
                <a:cubicBezTo>
                  <a:pt x="595" y="22"/>
                  <a:pt x="638" y="190"/>
                  <a:pt x="691" y="191"/>
                </a:cubicBezTo>
                <a:cubicBezTo>
                  <a:pt x="744" y="192"/>
                  <a:pt x="807" y="40"/>
                  <a:pt x="855" y="27"/>
                </a:cubicBezTo>
                <a:cubicBezTo>
                  <a:pt x="903" y="14"/>
                  <a:pt x="931" y="100"/>
                  <a:pt x="978" y="115"/>
                </a:cubicBezTo>
                <a:cubicBezTo>
                  <a:pt x="1025" y="130"/>
                  <a:pt x="1080" y="122"/>
                  <a:pt x="1136" y="115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3519" name="Line 31"/>
          <p:cNvSpPr>
            <a:spLocks noChangeShapeType="1"/>
          </p:cNvSpPr>
          <p:nvPr/>
        </p:nvSpPr>
        <p:spPr bwMode="auto">
          <a:xfrm>
            <a:off x="2955925" y="3568700"/>
            <a:ext cx="7938" cy="33813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3520" name="Line 32"/>
          <p:cNvSpPr>
            <a:spLocks noChangeShapeType="1"/>
          </p:cNvSpPr>
          <p:nvPr/>
        </p:nvSpPr>
        <p:spPr bwMode="auto">
          <a:xfrm rot="1870455" flipH="1">
            <a:off x="2882900" y="2559050"/>
            <a:ext cx="103188" cy="2159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3521" name="Line 33"/>
          <p:cNvSpPr>
            <a:spLocks noChangeShapeType="1"/>
          </p:cNvSpPr>
          <p:nvPr/>
        </p:nvSpPr>
        <p:spPr bwMode="auto">
          <a:xfrm>
            <a:off x="3360738" y="3302000"/>
            <a:ext cx="0" cy="38893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3522" name="Line 34"/>
          <p:cNvSpPr>
            <a:spLocks noChangeShapeType="1"/>
          </p:cNvSpPr>
          <p:nvPr/>
        </p:nvSpPr>
        <p:spPr bwMode="auto">
          <a:xfrm>
            <a:off x="4010025" y="3141663"/>
            <a:ext cx="215900" cy="160337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3523" name="Line 35"/>
          <p:cNvSpPr>
            <a:spLocks noChangeShapeType="1"/>
          </p:cNvSpPr>
          <p:nvPr/>
        </p:nvSpPr>
        <p:spPr bwMode="auto">
          <a:xfrm rot="1541951" flipH="1">
            <a:off x="3519488" y="2501900"/>
            <a:ext cx="87312" cy="2540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3524" name="Text Box 36"/>
          <p:cNvSpPr txBox="1">
            <a:spLocks noChangeArrowheads="1"/>
          </p:cNvSpPr>
          <p:nvPr/>
        </p:nvSpPr>
        <p:spPr bwMode="auto">
          <a:xfrm>
            <a:off x="1371600" y="1219200"/>
            <a:ext cx="18002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/>
              <a:t>Cosmic Rays</a:t>
            </a:r>
            <a:endParaRPr lang="en-US" sz="2400"/>
          </a:p>
        </p:txBody>
      </p:sp>
      <p:sp>
        <p:nvSpPr>
          <p:cNvPr id="63525" name="Freeform 37"/>
          <p:cNvSpPr>
            <a:spLocks/>
          </p:cNvSpPr>
          <p:nvPr/>
        </p:nvSpPr>
        <p:spPr bwMode="auto">
          <a:xfrm rot="7981205">
            <a:off x="4710907" y="3980656"/>
            <a:ext cx="1803400" cy="306387"/>
          </a:xfrm>
          <a:custGeom>
            <a:avLst/>
            <a:gdLst>
              <a:gd name="T0" fmla="*/ 0 w 1136"/>
              <a:gd name="T1" fmla="*/ 335179434 h 193"/>
              <a:gd name="T2" fmla="*/ 428426577 w 1136"/>
              <a:gd name="T3" fmla="*/ 25201520 h 193"/>
              <a:gd name="T4" fmla="*/ 887095016 w 1136"/>
              <a:gd name="T5" fmla="*/ 481348311 h 193"/>
              <a:gd name="T6" fmla="*/ 1358364826 w 1136"/>
              <a:gd name="T7" fmla="*/ 55443354 h 193"/>
              <a:gd name="T8" fmla="*/ 1741427220 w 1136"/>
              <a:gd name="T9" fmla="*/ 481348311 h 193"/>
              <a:gd name="T10" fmla="*/ 2147483647 w 1136"/>
              <a:gd name="T11" fmla="*/ 68043317 h 193"/>
              <a:gd name="T12" fmla="*/ 2147483647 w 1136"/>
              <a:gd name="T13" fmla="*/ 289816710 h 193"/>
              <a:gd name="T14" fmla="*/ 2147483647 w 1136"/>
              <a:gd name="T15" fmla="*/ 289816710 h 19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36"/>
              <a:gd name="T25" fmla="*/ 0 h 193"/>
              <a:gd name="T26" fmla="*/ 1136 w 1136"/>
              <a:gd name="T27" fmla="*/ 193 h 19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36" h="193">
                <a:moveTo>
                  <a:pt x="0" y="133"/>
                </a:moveTo>
                <a:cubicBezTo>
                  <a:pt x="29" y="113"/>
                  <a:pt x="111" y="0"/>
                  <a:pt x="170" y="10"/>
                </a:cubicBezTo>
                <a:cubicBezTo>
                  <a:pt x="229" y="20"/>
                  <a:pt x="291" y="189"/>
                  <a:pt x="352" y="191"/>
                </a:cubicBezTo>
                <a:cubicBezTo>
                  <a:pt x="413" y="193"/>
                  <a:pt x="483" y="22"/>
                  <a:pt x="539" y="22"/>
                </a:cubicBezTo>
                <a:cubicBezTo>
                  <a:pt x="595" y="22"/>
                  <a:pt x="638" y="190"/>
                  <a:pt x="691" y="191"/>
                </a:cubicBezTo>
                <a:cubicBezTo>
                  <a:pt x="744" y="192"/>
                  <a:pt x="807" y="40"/>
                  <a:pt x="855" y="27"/>
                </a:cubicBezTo>
                <a:cubicBezTo>
                  <a:pt x="903" y="14"/>
                  <a:pt x="931" y="100"/>
                  <a:pt x="978" y="115"/>
                </a:cubicBezTo>
                <a:cubicBezTo>
                  <a:pt x="1025" y="130"/>
                  <a:pt x="1080" y="122"/>
                  <a:pt x="1136" y="115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3526" name="AutoShape 38"/>
          <p:cNvSpPr>
            <a:spLocks noChangeArrowheads="1"/>
          </p:cNvSpPr>
          <p:nvPr/>
        </p:nvSpPr>
        <p:spPr bwMode="auto">
          <a:xfrm>
            <a:off x="4794250" y="4598988"/>
            <a:ext cx="665163" cy="488950"/>
          </a:xfrm>
          <a:prstGeom prst="irregularSeal2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3527" name="AutoShape 39"/>
          <p:cNvSpPr>
            <a:spLocks noChangeArrowheads="1"/>
          </p:cNvSpPr>
          <p:nvPr/>
        </p:nvSpPr>
        <p:spPr bwMode="auto">
          <a:xfrm>
            <a:off x="4659313" y="4435475"/>
            <a:ext cx="819150" cy="793750"/>
          </a:xfrm>
          <a:prstGeom prst="irregularSeal2">
            <a:avLst/>
          </a:prstGeom>
          <a:noFill/>
          <a:ln w="28575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3528" name="AutoShape 40"/>
          <p:cNvSpPr>
            <a:spLocks noChangeArrowheads="1"/>
          </p:cNvSpPr>
          <p:nvPr/>
        </p:nvSpPr>
        <p:spPr bwMode="auto">
          <a:xfrm>
            <a:off x="4487863" y="4108450"/>
            <a:ext cx="1241425" cy="1273175"/>
          </a:xfrm>
          <a:prstGeom prst="irregularSeal2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grpSp>
        <p:nvGrpSpPr>
          <p:cNvPr id="2" name="Group 41"/>
          <p:cNvGrpSpPr>
            <a:grpSpLocks/>
          </p:cNvGrpSpPr>
          <p:nvPr/>
        </p:nvGrpSpPr>
        <p:grpSpPr bwMode="auto">
          <a:xfrm>
            <a:off x="5765800" y="4579938"/>
            <a:ext cx="285750" cy="254000"/>
            <a:chOff x="3632" y="2885"/>
            <a:chExt cx="180" cy="160"/>
          </a:xfrm>
        </p:grpSpPr>
        <p:sp>
          <p:nvSpPr>
            <p:cNvPr id="58431" name="Oval 42"/>
            <p:cNvSpPr>
              <a:spLocks noChangeArrowheads="1"/>
            </p:cNvSpPr>
            <p:nvPr/>
          </p:nvSpPr>
          <p:spPr bwMode="auto">
            <a:xfrm>
              <a:off x="3632" y="2885"/>
              <a:ext cx="169" cy="160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ru-RU" sz="2400">
                <a:solidFill>
                  <a:srgbClr val="0066FF"/>
                </a:solidFill>
              </a:endParaRPr>
            </a:p>
          </p:txBody>
        </p:sp>
        <p:sp>
          <p:nvSpPr>
            <p:cNvPr id="58432" name="Text Box 43"/>
            <p:cNvSpPr txBox="1">
              <a:spLocks noChangeArrowheads="1"/>
            </p:cNvSpPr>
            <p:nvPr/>
          </p:nvSpPr>
          <p:spPr bwMode="auto">
            <a:xfrm>
              <a:off x="3632" y="2901"/>
              <a:ext cx="180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800"/>
                <a:t>Ar</a:t>
              </a:r>
              <a:endParaRPr lang="en-US" sz="2400"/>
            </a:p>
          </p:txBody>
        </p:sp>
      </p:grpSp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6051550" y="4833938"/>
            <a:ext cx="1971675" cy="1790700"/>
            <a:chOff x="3812" y="3045"/>
            <a:chExt cx="1242" cy="1128"/>
          </a:xfrm>
        </p:grpSpPr>
        <p:sp>
          <p:nvSpPr>
            <p:cNvPr id="58429" name="Text Box 45"/>
            <p:cNvSpPr txBox="1">
              <a:spLocks noChangeArrowheads="1"/>
            </p:cNvSpPr>
            <p:nvPr/>
          </p:nvSpPr>
          <p:spPr bwMode="auto">
            <a:xfrm>
              <a:off x="4431" y="3719"/>
              <a:ext cx="623" cy="454"/>
            </a:xfrm>
            <a:prstGeom prst="rect">
              <a:avLst/>
            </a:prstGeom>
            <a:noFill/>
            <a:ln w="19050">
              <a:solidFill>
                <a:srgbClr val="E3F466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>
                  <a:solidFill>
                    <a:srgbClr val="E3F466"/>
                  </a:solidFill>
                </a:rPr>
                <a:t>Argon Atom</a:t>
              </a:r>
              <a:endParaRPr lang="en-US" sz="2400"/>
            </a:p>
          </p:txBody>
        </p:sp>
        <p:sp>
          <p:nvSpPr>
            <p:cNvPr id="58430" name="Line 46"/>
            <p:cNvSpPr>
              <a:spLocks noChangeShapeType="1"/>
            </p:cNvSpPr>
            <p:nvPr/>
          </p:nvSpPr>
          <p:spPr bwMode="auto">
            <a:xfrm flipH="1" flipV="1">
              <a:off x="3812" y="3045"/>
              <a:ext cx="731" cy="674"/>
            </a:xfrm>
            <a:prstGeom prst="line">
              <a:avLst/>
            </a:prstGeom>
            <a:noFill/>
            <a:ln w="19050">
              <a:solidFill>
                <a:srgbClr val="E3F466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58411" name="Text Box 47"/>
          <p:cNvSpPr txBox="1">
            <a:spLocks noChangeArrowheads="1"/>
          </p:cNvSpPr>
          <p:nvPr/>
        </p:nvSpPr>
        <p:spPr bwMode="auto">
          <a:xfrm>
            <a:off x="2551113" y="4108450"/>
            <a:ext cx="1936750" cy="3667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>
                <a:solidFill>
                  <a:srgbClr val="0066FF"/>
                </a:solidFill>
              </a:rPr>
              <a:t>100,000 gal. tank</a:t>
            </a:r>
            <a:endParaRPr lang="en-US" sz="2400"/>
          </a:p>
        </p:txBody>
      </p:sp>
      <p:sp>
        <p:nvSpPr>
          <p:cNvPr id="58412" name="Freeform 48"/>
          <p:cNvSpPr>
            <a:spLocks/>
          </p:cNvSpPr>
          <p:nvPr/>
        </p:nvSpPr>
        <p:spPr bwMode="auto">
          <a:xfrm>
            <a:off x="1254125" y="4356100"/>
            <a:ext cx="6626225" cy="152400"/>
          </a:xfrm>
          <a:custGeom>
            <a:avLst/>
            <a:gdLst>
              <a:gd name="T0" fmla="*/ 0 w 4174"/>
              <a:gd name="T1" fmla="*/ 211693157 h 96"/>
              <a:gd name="T2" fmla="*/ 443547491 w 4174"/>
              <a:gd name="T3" fmla="*/ 123486873 h 96"/>
              <a:gd name="T4" fmla="*/ 960178685 w 4174"/>
              <a:gd name="T5" fmla="*/ 211693157 h 96"/>
              <a:gd name="T6" fmla="*/ 1388605047 w 4174"/>
              <a:gd name="T7" fmla="*/ 123486873 h 96"/>
              <a:gd name="T8" fmla="*/ 1932958939 w 4174"/>
              <a:gd name="T9" fmla="*/ 239415661 h 96"/>
              <a:gd name="T10" fmla="*/ 2147483647 w 4174"/>
              <a:gd name="T11" fmla="*/ 136088444 h 96"/>
              <a:gd name="T12" fmla="*/ 2147483647 w 4174"/>
              <a:gd name="T13" fmla="*/ 224294728 h 96"/>
              <a:gd name="T14" fmla="*/ 2147483647 w 4174"/>
              <a:gd name="T15" fmla="*/ 211693157 h 96"/>
              <a:gd name="T16" fmla="*/ 2147483647 w 4174"/>
              <a:gd name="T17" fmla="*/ 123486873 h 96"/>
              <a:gd name="T18" fmla="*/ 2147483647 w 4174"/>
              <a:gd name="T19" fmla="*/ 239415661 h 96"/>
              <a:gd name="T20" fmla="*/ 2147483647 w 4174"/>
              <a:gd name="T21" fmla="*/ 123486873 h 96"/>
              <a:gd name="T22" fmla="*/ 2147483647 w 4174"/>
              <a:gd name="T23" fmla="*/ 224294728 h 96"/>
              <a:gd name="T24" fmla="*/ 2147483647 w 4174"/>
              <a:gd name="T25" fmla="*/ 123486873 h 96"/>
              <a:gd name="T26" fmla="*/ 2147483647 w 4174"/>
              <a:gd name="T27" fmla="*/ 211693157 h 96"/>
              <a:gd name="T28" fmla="*/ 2147483647 w 4174"/>
              <a:gd name="T29" fmla="*/ 108367528 h 96"/>
              <a:gd name="T30" fmla="*/ 2147483647 w 4174"/>
              <a:gd name="T31" fmla="*/ 181451242 h 96"/>
              <a:gd name="T32" fmla="*/ 2147483647 w 4174"/>
              <a:gd name="T33" fmla="*/ 63003117 h 96"/>
              <a:gd name="T34" fmla="*/ 2147483647 w 4174"/>
              <a:gd name="T35" fmla="*/ 166330309 h 96"/>
              <a:gd name="T36" fmla="*/ 2147483647 w 4174"/>
              <a:gd name="T37" fmla="*/ 63003117 h 96"/>
              <a:gd name="T38" fmla="*/ 2147483647 w 4174"/>
              <a:gd name="T39" fmla="*/ 136088444 h 96"/>
              <a:gd name="T40" fmla="*/ 2147483647 w 4174"/>
              <a:gd name="T41" fmla="*/ 20161250 h 96"/>
              <a:gd name="T42" fmla="*/ 2147483647 w 4174"/>
              <a:gd name="T43" fmla="*/ 166330309 h 96"/>
              <a:gd name="T44" fmla="*/ 2147483647 w 4174"/>
              <a:gd name="T45" fmla="*/ 32761239 h 96"/>
              <a:gd name="T46" fmla="*/ 2147483647 w 4174"/>
              <a:gd name="T47" fmla="*/ 32761239 h 96"/>
              <a:gd name="T48" fmla="*/ 2147483647 w 4174"/>
              <a:gd name="T49" fmla="*/ 151209377 h 96"/>
              <a:gd name="T50" fmla="*/ 2147483647 w 4174"/>
              <a:gd name="T51" fmla="*/ 78124050 h 96"/>
              <a:gd name="T52" fmla="*/ 2147483647 w 4174"/>
              <a:gd name="T53" fmla="*/ 5040312 h 96"/>
              <a:gd name="T54" fmla="*/ 2147483647 w 4174"/>
              <a:gd name="T55" fmla="*/ 108367528 h 96"/>
              <a:gd name="T56" fmla="*/ 2147483647 w 4174"/>
              <a:gd name="T57" fmla="*/ 123486873 h 96"/>
              <a:gd name="T58" fmla="*/ 2147483647 w 4174"/>
              <a:gd name="T59" fmla="*/ 108367528 h 96"/>
              <a:gd name="T60" fmla="*/ 2147483647 w 4174"/>
              <a:gd name="T61" fmla="*/ 93246570 h 9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4174"/>
              <a:gd name="T94" fmla="*/ 0 h 96"/>
              <a:gd name="T95" fmla="*/ 4174 w 4174"/>
              <a:gd name="T96" fmla="*/ 96 h 9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4174" h="96">
                <a:moveTo>
                  <a:pt x="0" y="84"/>
                </a:moveTo>
                <a:cubicBezTo>
                  <a:pt x="29" y="78"/>
                  <a:pt x="113" y="49"/>
                  <a:pt x="176" y="49"/>
                </a:cubicBezTo>
                <a:cubicBezTo>
                  <a:pt x="239" y="49"/>
                  <a:pt x="319" y="84"/>
                  <a:pt x="381" y="84"/>
                </a:cubicBezTo>
                <a:cubicBezTo>
                  <a:pt x="443" y="84"/>
                  <a:pt x="487" y="47"/>
                  <a:pt x="551" y="49"/>
                </a:cubicBezTo>
                <a:cubicBezTo>
                  <a:pt x="615" y="51"/>
                  <a:pt x="700" y="94"/>
                  <a:pt x="767" y="95"/>
                </a:cubicBezTo>
                <a:cubicBezTo>
                  <a:pt x="834" y="96"/>
                  <a:pt x="893" y="55"/>
                  <a:pt x="954" y="54"/>
                </a:cubicBezTo>
                <a:cubicBezTo>
                  <a:pt x="1015" y="53"/>
                  <a:pt x="1105" y="84"/>
                  <a:pt x="1136" y="89"/>
                </a:cubicBezTo>
                <a:cubicBezTo>
                  <a:pt x="1167" y="94"/>
                  <a:pt x="1114" y="91"/>
                  <a:pt x="1142" y="84"/>
                </a:cubicBezTo>
                <a:cubicBezTo>
                  <a:pt x="1170" y="77"/>
                  <a:pt x="1244" y="47"/>
                  <a:pt x="1306" y="49"/>
                </a:cubicBezTo>
                <a:cubicBezTo>
                  <a:pt x="1368" y="51"/>
                  <a:pt x="1452" y="95"/>
                  <a:pt x="1516" y="95"/>
                </a:cubicBezTo>
                <a:cubicBezTo>
                  <a:pt x="1580" y="95"/>
                  <a:pt x="1623" y="50"/>
                  <a:pt x="1692" y="49"/>
                </a:cubicBezTo>
                <a:cubicBezTo>
                  <a:pt x="1761" y="48"/>
                  <a:pt x="1861" y="89"/>
                  <a:pt x="1932" y="89"/>
                </a:cubicBezTo>
                <a:cubicBezTo>
                  <a:pt x="2003" y="89"/>
                  <a:pt x="2062" y="50"/>
                  <a:pt x="2119" y="49"/>
                </a:cubicBezTo>
                <a:cubicBezTo>
                  <a:pt x="2176" y="48"/>
                  <a:pt x="2219" y="85"/>
                  <a:pt x="2277" y="84"/>
                </a:cubicBezTo>
                <a:cubicBezTo>
                  <a:pt x="2335" y="83"/>
                  <a:pt x="2408" y="45"/>
                  <a:pt x="2465" y="43"/>
                </a:cubicBezTo>
                <a:cubicBezTo>
                  <a:pt x="2522" y="41"/>
                  <a:pt x="2563" y="75"/>
                  <a:pt x="2617" y="72"/>
                </a:cubicBezTo>
                <a:cubicBezTo>
                  <a:pt x="2671" y="69"/>
                  <a:pt x="2742" y="26"/>
                  <a:pt x="2787" y="25"/>
                </a:cubicBezTo>
                <a:cubicBezTo>
                  <a:pt x="2832" y="24"/>
                  <a:pt x="2846" y="66"/>
                  <a:pt x="2886" y="66"/>
                </a:cubicBezTo>
                <a:cubicBezTo>
                  <a:pt x="2926" y="66"/>
                  <a:pt x="2969" y="27"/>
                  <a:pt x="3027" y="25"/>
                </a:cubicBezTo>
                <a:cubicBezTo>
                  <a:pt x="3085" y="23"/>
                  <a:pt x="3169" y="57"/>
                  <a:pt x="3232" y="54"/>
                </a:cubicBezTo>
                <a:cubicBezTo>
                  <a:pt x="3295" y="51"/>
                  <a:pt x="3348" y="6"/>
                  <a:pt x="3407" y="8"/>
                </a:cubicBezTo>
                <a:cubicBezTo>
                  <a:pt x="3466" y="10"/>
                  <a:pt x="3538" y="65"/>
                  <a:pt x="3589" y="66"/>
                </a:cubicBezTo>
                <a:cubicBezTo>
                  <a:pt x="3640" y="67"/>
                  <a:pt x="3687" y="22"/>
                  <a:pt x="3712" y="13"/>
                </a:cubicBezTo>
                <a:cubicBezTo>
                  <a:pt x="3737" y="4"/>
                  <a:pt x="3715" y="5"/>
                  <a:pt x="3741" y="13"/>
                </a:cubicBezTo>
                <a:cubicBezTo>
                  <a:pt x="3767" y="21"/>
                  <a:pt x="3841" y="57"/>
                  <a:pt x="3870" y="60"/>
                </a:cubicBezTo>
                <a:cubicBezTo>
                  <a:pt x="3899" y="63"/>
                  <a:pt x="3888" y="41"/>
                  <a:pt x="3917" y="31"/>
                </a:cubicBezTo>
                <a:cubicBezTo>
                  <a:pt x="3946" y="21"/>
                  <a:pt x="4007" y="0"/>
                  <a:pt x="4045" y="2"/>
                </a:cubicBezTo>
                <a:cubicBezTo>
                  <a:pt x="4083" y="4"/>
                  <a:pt x="4126" y="35"/>
                  <a:pt x="4145" y="43"/>
                </a:cubicBezTo>
                <a:cubicBezTo>
                  <a:pt x="4164" y="51"/>
                  <a:pt x="4161" y="49"/>
                  <a:pt x="4157" y="49"/>
                </a:cubicBezTo>
                <a:cubicBezTo>
                  <a:pt x="4153" y="49"/>
                  <a:pt x="4118" y="45"/>
                  <a:pt x="4121" y="43"/>
                </a:cubicBezTo>
                <a:cubicBezTo>
                  <a:pt x="4124" y="41"/>
                  <a:pt x="4163" y="38"/>
                  <a:pt x="4174" y="37"/>
                </a:cubicBezTo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8413" name="Rectangle 49"/>
          <p:cNvSpPr>
            <a:spLocks noChangeArrowheads="1"/>
          </p:cNvSpPr>
          <p:nvPr/>
        </p:nvSpPr>
        <p:spPr bwMode="auto">
          <a:xfrm>
            <a:off x="8697913" y="2193925"/>
            <a:ext cx="176212" cy="1914525"/>
          </a:xfrm>
          <a:prstGeom prst="rect">
            <a:avLst/>
          </a:prstGeom>
          <a:solidFill>
            <a:srgbClr val="000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ru-RU" sz="2400">
              <a:solidFill>
                <a:srgbClr val="000000"/>
              </a:solidFill>
            </a:endParaRPr>
          </a:p>
        </p:txBody>
      </p:sp>
      <p:sp>
        <p:nvSpPr>
          <p:cNvPr id="58414" name="Rectangle 50"/>
          <p:cNvSpPr>
            <a:spLocks noChangeArrowheads="1"/>
          </p:cNvSpPr>
          <p:nvPr/>
        </p:nvSpPr>
        <p:spPr bwMode="auto">
          <a:xfrm>
            <a:off x="8023225" y="4051300"/>
            <a:ext cx="850900" cy="304800"/>
          </a:xfrm>
          <a:prstGeom prst="rect">
            <a:avLst/>
          </a:prstGeom>
          <a:solidFill>
            <a:srgbClr val="000000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ru-RU" sz="2400">
              <a:solidFill>
                <a:srgbClr val="000000"/>
              </a:solidFill>
            </a:endParaRPr>
          </a:p>
        </p:txBody>
      </p:sp>
      <p:sp>
        <p:nvSpPr>
          <p:cNvPr id="58415" name="Text Box 51"/>
          <p:cNvSpPr txBox="1">
            <a:spLocks noChangeArrowheads="1"/>
          </p:cNvSpPr>
          <p:nvPr/>
        </p:nvSpPr>
        <p:spPr bwMode="auto">
          <a:xfrm>
            <a:off x="7848600" y="4664075"/>
            <a:ext cx="1341438" cy="3968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>
                <a:solidFill>
                  <a:srgbClr val="E3F466"/>
                </a:solidFill>
              </a:rPr>
              <a:t>Gold Mine</a:t>
            </a:r>
            <a:endParaRPr lang="en-US" sz="2400"/>
          </a:p>
        </p:txBody>
      </p:sp>
      <p:sp>
        <p:nvSpPr>
          <p:cNvPr id="63540" name="Freeform 52"/>
          <p:cNvSpPr>
            <a:spLocks/>
          </p:cNvSpPr>
          <p:nvPr/>
        </p:nvSpPr>
        <p:spPr bwMode="auto">
          <a:xfrm rot="7981205">
            <a:off x="-442118" y="6652419"/>
            <a:ext cx="1803400" cy="306387"/>
          </a:xfrm>
          <a:custGeom>
            <a:avLst/>
            <a:gdLst>
              <a:gd name="T0" fmla="*/ 0 w 1136"/>
              <a:gd name="T1" fmla="*/ 335179434 h 193"/>
              <a:gd name="T2" fmla="*/ 428426577 w 1136"/>
              <a:gd name="T3" fmla="*/ 25201520 h 193"/>
              <a:gd name="T4" fmla="*/ 887095016 w 1136"/>
              <a:gd name="T5" fmla="*/ 481348311 h 193"/>
              <a:gd name="T6" fmla="*/ 1358364826 w 1136"/>
              <a:gd name="T7" fmla="*/ 55443354 h 193"/>
              <a:gd name="T8" fmla="*/ 1741427220 w 1136"/>
              <a:gd name="T9" fmla="*/ 481348311 h 193"/>
              <a:gd name="T10" fmla="*/ 2147483647 w 1136"/>
              <a:gd name="T11" fmla="*/ 68043317 h 193"/>
              <a:gd name="T12" fmla="*/ 2147483647 w 1136"/>
              <a:gd name="T13" fmla="*/ 289816710 h 193"/>
              <a:gd name="T14" fmla="*/ 2147483647 w 1136"/>
              <a:gd name="T15" fmla="*/ 289816710 h 19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36"/>
              <a:gd name="T25" fmla="*/ 0 h 193"/>
              <a:gd name="T26" fmla="*/ 1136 w 1136"/>
              <a:gd name="T27" fmla="*/ 193 h 19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36" h="193">
                <a:moveTo>
                  <a:pt x="0" y="133"/>
                </a:moveTo>
                <a:cubicBezTo>
                  <a:pt x="29" y="113"/>
                  <a:pt x="111" y="0"/>
                  <a:pt x="170" y="10"/>
                </a:cubicBezTo>
                <a:cubicBezTo>
                  <a:pt x="229" y="20"/>
                  <a:pt x="291" y="189"/>
                  <a:pt x="352" y="191"/>
                </a:cubicBezTo>
                <a:cubicBezTo>
                  <a:pt x="413" y="193"/>
                  <a:pt x="483" y="22"/>
                  <a:pt x="539" y="22"/>
                </a:cubicBezTo>
                <a:cubicBezTo>
                  <a:pt x="595" y="22"/>
                  <a:pt x="638" y="190"/>
                  <a:pt x="691" y="191"/>
                </a:cubicBezTo>
                <a:cubicBezTo>
                  <a:pt x="744" y="192"/>
                  <a:pt x="807" y="40"/>
                  <a:pt x="855" y="27"/>
                </a:cubicBezTo>
                <a:cubicBezTo>
                  <a:pt x="903" y="14"/>
                  <a:pt x="931" y="100"/>
                  <a:pt x="978" y="115"/>
                </a:cubicBezTo>
                <a:cubicBezTo>
                  <a:pt x="1025" y="130"/>
                  <a:pt x="1080" y="122"/>
                  <a:pt x="1136" y="115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3541" name="Freeform 53"/>
          <p:cNvSpPr>
            <a:spLocks/>
          </p:cNvSpPr>
          <p:nvPr/>
        </p:nvSpPr>
        <p:spPr bwMode="auto">
          <a:xfrm rot="7981205">
            <a:off x="-570706" y="6053931"/>
            <a:ext cx="1803400" cy="306388"/>
          </a:xfrm>
          <a:custGeom>
            <a:avLst/>
            <a:gdLst>
              <a:gd name="T0" fmla="*/ 0 w 1136"/>
              <a:gd name="T1" fmla="*/ 335182115 h 193"/>
              <a:gd name="T2" fmla="*/ 428426577 w 1136"/>
              <a:gd name="T3" fmla="*/ 25201602 h 193"/>
              <a:gd name="T4" fmla="*/ 887095016 w 1136"/>
              <a:gd name="T5" fmla="*/ 481351469 h 193"/>
              <a:gd name="T6" fmla="*/ 1358364826 w 1136"/>
              <a:gd name="T7" fmla="*/ 55443535 h 193"/>
              <a:gd name="T8" fmla="*/ 1741427220 w 1136"/>
              <a:gd name="T9" fmla="*/ 481351469 h 193"/>
              <a:gd name="T10" fmla="*/ 2147483647 w 1136"/>
              <a:gd name="T11" fmla="*/ 68045127 h 193"/>
              <a:gd name="T12" fmla="*/ 2147483647 w 1136"/>
              <a:gd name="T13" fmla="*/ 289819243 h 193"/>
              <a:gd name="T14" fmla="*/ 2147483647 w 1136"/>
              <a:gd name="T15" fmla="*/ 289819243 h 19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36"/>
              <a:gd name="T25" fmla="*/ 0 h 193"/>
              <a:gd name="T26" fmla="*/ 1136 w 1136"/>
              <a:gd name="T27" fmla="*/ 193 h 19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36" h="193">
                <a:moveTo>
                  <a:pt x="0" y="133"/>
                </a:moveTo>
                <a:cubicBezTo>
                  <a:pt x="29" y="113"/>
                  <a:pt x="111" y="0"/>
                  <a:pt x="170" y="10"/>
                </a:cubicBezTo>
                <a:cubicBezTo>
                  <a:pt x="229" y="20"/>
                  <a:pt x="291" y="189"/>
                  <a:pt x="352" y="191"/>
                </a:cubicBezTo>
                <a:cubicBezTo>
                  <a:pt x="413" y="193"/>
                  <a:pt x="483" y="22"/>
                  <a:pt x="539" y="22"/>
                </a:cubicBezTo>
                <a:cubicBezTo>
                  <a:pt x="595" y="22"/>
                  <a:pt x="638" y="190"/>
                  <a:pt x="691" y="191"/>
                </a:cubicBezTo>
                <a:cubicBezTo>
                  <a:pt x="744" y="192"/>
                  <a:pt x="807" y="40"/>
                  <a:pt x="855" y="27"/>
                </a:cubicBezTo>
                <a:cubicBezTo>
                  <a:pt x="903" y="14"/>
                  <a:pt x="931" y="100"/>
                  <a:pt x="978" y="115"/>
                </a:cubicBezTo>
                <a:cubicBezTo>
                  <a:pt x="1025" y="130"/>
                  <a:pt x="1080" y="122"/>
                  <a:pt x="1136" y="115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3542" name="Freeform 54"/>
          <p:cNvSpPr>
            <a:spLocks/>
          </p:cNvSpPr>
          <p:nvPr/>
        </p:nvSpPr>
        <p:spPr bwMode="auto">
          <a:xfrm rot="7981205">
            <a:off x="654844" y="7371556"/>
            <a:ext cx="1803400" cy="306388"/>
          </a:xfrm>
          <a:custGeom>
            <a:avLst/>
            <a:gdLst>
              <a:gd name="T0" fmla="*/ 0 w 1136"/>
              <a:gd name="T1" fmla="*/ 335182115 h 193"/>
              <a:gd name="T2" fmla="*/ 428426577 w 1136"/>
              <a:gd name="T3" fmla="*/ 25201602 h 193"/>
              <a:gd name="T4" fmla="*/ 887095016 w 1136"/>
              <a:gd name="T5" fmla="*/ 481351469 h 193"/>
              <a:gd name="T6" fmla="*/ 1358364826 w 1136"/>
              <a:gd name="T7" fmla="*/ 55443535 h 193"/>
              <a:gd name="T8" fmla="*/ 1741427220 w 1136"/>
              <a:gd name="T9" fmla="*/ 481351469 h 193"/>
              <a:gd name="T10" fmla="*/ 2147483647 w 1136"/>
              <a:gd name="T11" fmla="*/ 68045127 h 193"/>
              <a:gd name="T12" fmla="*/ 2147483647 w 1136"/>
              <a:gd name="T13" fmla="*/ 289819243 h 193"/>
              <a:gd name="T14" fmla="*/ 2147483647 w 1136"/>
              <a:gd name="T15" fmla="*/ 289819243 h 19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36"/>
              <a:gd name="T25" fmla="*/ 0 h 193"/>
              <a:gd name="T26" fmla="*/ 1136 w 1136"/>
              <a:gd name="T27" fmla="*/ 193 h 19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36" h="193">
                <a:moveTo>
                  <a:pt x="0" y="133"/>
                </a:moveTo>
                <a:cubicBezTo>
                  <a:pt x="29" y="113"/>
                  <a:pt x="111" y="0"/>
                  <a:pt x="170" y="10"/>
                </a:cubicBezTo>
                <a:cubicBezTo>
                  <a:pt x="229" y="20"/>
                  <a:pt x="291" y="189"/>
                  <a:pt x="352" y="191"/>
                </a:cubicBezTo>
                <a:cubicBezTo>
                  <a:pt x="413" y="193"/>
                  <a:pt x="483" y="22"/>
                  <a:pt x="539" y="22"/>
                </a:cubicBezTo>
                <a:cubicBezTo>
                  <a:pt x="595" y="22"/>
                  <a:pt x="638" y="190"/>
                  <a:pt x="691" y="191"/>
                </a:cubicBezTo>
                <a:cubicBezTo>
                  <a:pt x="744" y="192"/>
                  <a:pt x="807" y="40"/>
                  <a:pt x="855" y="27"/>
                </a:cubicBezTo>
                <a:cubicBezTo>
                  <a:pt x="903" y="14"/>
                  <a:pt x="931" y="100"/>
                  <a:pt x="978" y="115"/>
                </a:cubicBezTo>
                <a:cubicBezTo>
                  <a:pt x="1025" y="130"/>
                  <a:pt x="1080" y="122"/>
                  <a:pt x="1136" y="115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3543" name="Freeform 55"/>
          <p:cNvSpPr>
            <a:spLocks/>
          </p:cNvSpPr>
          <p:nvPr/>
        </p:nvSpPr>
        <p:spPr bwMode="auto">
          <a:xfrm rot="7981205">
            <a:off x="3105944" y="4287044"/>
            <a:ext cx="1803400" cy="306388"/>
          </a:xfrm>
          <a:custGeom>
            <a:avLst/>
            <a:gdLst>
              <a:gd name="T0" fmla="*/ 0 w 1136"/>
              <a:gd name="T1" fmla="*/ 335182115 h 193"/>
              <a:gd name="T2" fmla="*/ 428426577 w 1136"/>
              <a:gd name="T3" fmla="*/ 25201602 h 193"/>
              <a:gd name="T4" fmla="*/ 887095016 w 1136"/>
              <a:gd name="T5" fmla="*/ 481351469 h 193"/>
              <a:gd name="T6" fmla="*/ 1358364826 w 1136"/>
              <a:gd name="T7" fmla="*/ 55443535 h 193"/>
              <a:gd name="T8" fmla="*/ 1741427220 w 1136"/>
              <a:gd name="T9" fmla="*/ 481351469 h 193"/>
              <a:gd name="T10" fmla="*/ 2147483647 w 1136"/>
              <a:gd name="T11" fmla="*/ 68045127 h 193"/>
              <a:gd name="T12" fmla="*/ 2147483647 w 1136"/>
              <a:gd name="T13" fmla="*/ 289819243 h 193"/>
              <a:gd name="T14" fmla="*/ 2147483647 w 1136"/>
              <a:gd name="T15" fmla="*/ 289819243 h 19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36"/>
              <a:gd name="T25" fmla="*/ 0 h 193"/>
              <a:gd name="T26" fmla="*/ 1136 w 1136"/>
              <a:gd name="T27" fmla="*/ 193 h 19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36" h="193">
                <a:moveTo>
                  <a:pt x="0" y="133"/>
                </a:moveTo>
                <a:cubicBezTo>
                  <a:pt x="29" y="113"/>
                  <a:pt x="111" y="0"/>
                  <a:pt x="170" y="10"/>
                </a:cubicBezTo>
                <a:cubicBezTo>
                  <a:pt x="229" y="20"/>
                  <a:pt x="291" y="189"/>
                  <a:pt x="352" y="191"/>
                </a:cubicBezTo>
                <a:cubicBezTo>
                  <a:pt x="413" y="193"/>
                  <a:pt x="483" y="22"/>
                  <a:pt x="539" y="22"/>
                </a:cubicBezTo>
                <a:cubicBezTo>
                  <a:pt x="595" y="22"/>
                  <a:pt x="638" y="190"/>
                  <a:pt x="691" y="191"/>
                </a:cubicBezTo>
                <a:cubicBezTo>
                  <a:pt x="744" y="192"/>
                  <a:pt x="807" y="40"/>
                  <a:pt x="855" y="27"/>
                </a:cubicBezTo>
                <a:cubicBezTo>
                  <a:pt x="903" y="14"/>
                  <a:pt x="931" y="100"/>
                  <a:pt x="978" y="115"/>
                </a:cubicBezTo>
                <a:cubicBezTo>
                  <a:pt x="1025" y="130"/>
                  <a:pt x="1080" y="122"/>
                  <a:pt x="1136" y="115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3544" name="AutoShape 56"/>
          <p:cNvSpPr>
            <a:spLocks noChangeArrowheads="1"/>
          </p:cNvSpPr>
          <p:nvPr/>
        </p:nvSpPr>
        <p:spPr bwMode="auto">
          <a:xfrm>
            <a:off x="3189288" y="4905375"/>
            <a:ext cx="665162" cy="488950"/>
          </a:xfrm>
          <a:prstGeom prst="irregularSeal2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3545" name="AutoShape 57"/>
          <p:cNvSpPr>
            <a:spLocks noChangeArrowheads="1"/>
          </p:cNvSpPr>
          <p:nvPr/>
        </p:nvSpPr>
        <p:spPr bwMode="auto">
          <a:xfrm>
            <a:off x="3054350" y="4741863"/>
            <a:ext cx="819150" cy="793750"/>
          </a:xfrm>
          <a:prstGeom prst="irregularSeal2">
            <a:avLst/>
          </a:prstGeom>
          <a:noFill/>
          <a:ln w="28575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3546" name="AutoShape 58"/>
          <p:cNvSpPr>
            <a:spLocks noChangeArrowheads="1"/>
          </p:cNvSpPr>
          <p:nvPr/>
        </p:nvSpPr>
        <p:spPr bwMode="auto">
          <a:xfrm>
            <a:off x="2882900" y="4414838"/>
            <a:ext cx="1241425" cy="1273175"/>
          </a:xfrm>
          <a:prstGeom prst="irregularSeal2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grpSp>
        <p:nvGrpSpPr>
          <p:cNvPr id="4" name="Group 59"/>
          <p:cNvGrpSpPr>
            <a:grpSpLocks/>
          </p:cNvGrpSpPr>
          <p:nvPr/>
        </p:nvGrpSpPr>
        <p:grpSpPr bwMode="auto">
          <a:xfrm>
            <a:off x="4160838" y="4886325"/>
            <a:ext cx="285750" cy="254000"/>
            <a:chOff x="3632" y="2885"/>
            <a:chExt cx="180" cy="160"/>
          </a:xfrm>
        </p:grpSpPr>
        <p:sp>
          <p:nvSpPr>
            <p:cNvPr id="58427" name="Oval 60"/>
            <p:cNvSpPr>
              <a:spLocks noChangeArrowheads="1"/>
            </p:cNvSpPr>
            <p:nvPr/>
          </p:nvSpPr>
          <p:spPr bwMode="auto">
            <a:xfrm>
              <a:off x="3632" y="2885"/>
              <a:ext cx="169" cy="160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ru-RU" sz="2400">
                <a:solidFill>
                  <a:srgbClr val="0066FF"/>
                </a:solidFill>
              </a:endParaRPr>
            </a:p>
          </p:txBody>
        </p:sp>
        <p:sp>
          <p:nvSpPr>
            <p:cNvPr id="58428" name="Text Box 61"/>
            <p:cNvSpPr txBox="1">
              <a:spLocks noChangeArrowheads="1"/>
            </p:cNvSpPr>
            <p:nvPr/>
          </p:nvSpPr>
          <p:spPr bwMode="auto">
            <a:xfrm>
              <a:off x="3632" y="2901"/>
              <a:ext cx="180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800"/>
                <a:t>Ar</a:t>
              </a:r>
              <a:endParaRPr lang="en-US" sz="2400"/>
            </a:p>
          </p:txBody>
        </p:sp>
      </p:grpSp>
      <p:sp>
        <p:nvSpPr>
          <p:cNvPr id="63550" name="Freeform 62"/>
          <p:cNvSpPr>
            <a:spLocks/>
          </p:cNvSpPr>
          <p:nvPr/>
        </p:nvSpPr>
        <p:spPr bwMode="auto">
          <a:xfrm rot="7981205">
            <a:off x="348457" y="7627144"/>
            <a:ext cx="1803400" cy="306387"/>
          </a:xfrm>
          <a:custGeom>
            <a:avLst/>
            <a:gdLst>
              <a:gd name="T0" fmla="*/ 0 w 1136"/>
              <a:gd name="T1" fmla="*/ 335179434 h 193"/>
              <a:gd name="T2" fmla="*/ 428426577 w 1136"/>
              <a:gd name="T3" fmla="*/ 25201520 h 193"/>
              <a:gd name="T4" fmla="*/ 887095016 w 1136"/>
              <a:gd name="T5" fmla="*/ 481348311 h 193"/>
              <a:gd name="T6" fmla="*/ 1358364826 w 1136"/>
              <a:gd name="T7" fmla="*/ 55443354 h 193"/>
              <a:gd name="T8" fmla="*/ 1741427220 w 1136"/>
              <a:gd name="T9" fmla="*/ 481348311 h 193"/>
              <a:gd name="T10" fmla="*/ 2147483647 w 1136"/>
              <a:gd name="T11" fmla="*/ 68043317 h 193"/>
              <a:gd name="T12" fmla="*/ 2147483647 w 1136"/>
              <a:gd name="T13" fmla="*/ 289816710 h 193"/>
              <a:gd name="T14" fmla="*/ 2147483647 w 1136"/>
              <a:gd name="T15" fmla="*/ 289816710 h 19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36"/>
              <a:gd name="T25" fmla="*/ 0 h 193"/>
              <a:gd name="T26" fmla="*/ 1136 w 1136"/>
              <a:gd name="T27" fmla="*/ 193 h 19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36" h="193">
                <a:moveTo>
                  <a:pt x="0" y="133"/>
                </a:moveTo>
                <a:cubicBezTo>
                  <a:pt x="29" y="113"/>
                  <a:pt x="111" y="0"/>
                  <a:pt x="170" y="10"/>
                </a:cubicBezTo>
                <a:cubicBezTo>
                  <a:pt x="229" y="20"/>
                  <a:pt x="291" y="189"/>
                  <a:pt x="352" y="191"/>
                </a:cubicBezTo>
                <a:cubicBezTo>
                  <a:pt x="413" y="193"/>
                  <a:pt x="483" y="22"/>
                  <a:pt x="539" y="22"/>
                </a:cubicBezTo>
                <a:cubicBezTo>
                  <a:pt x="595" y="22"/>
                  <a:pt x="638" y="190"/>
                  <a:pt x="691" y="191"/>
                </a:cubicBezTo>
                <a:cubicBezTo>
                  <a:pt x="744" y="192"/>
                  <a:pt x="807" y="40"/>
                  <a:pt x="855" y="27"/>
                </a:cubicBezTo>
                <a:cubicBezTo>
                  <a:pt x="903" y="14"/>
                  <a:pt x="931" y="100"/>
                  <a:pt x="978" y="115"/>
                </a:cubicBezTo>
                <a:cubicBezTo>
                  <a:pt x="1025" y="130"/>
                  <a:pt x="1080" y="122"/>
                  <a:pt x="1136" y="115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8425" name="AutoShape 63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8453438" y="6623050"/>
            <a:ext cx="242887" cy="158750"/>
          </a:xfrm>
          <a:prstGeom prst="actionButtonBackPrevious">
            <a:avLst/>
          </a:prstGeom>
          <a:noFill/>
          <a:ln w="28575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8426" name="AutoShape 64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791575" y="6623050"/>
            <a:ext cx="223838" cy="158750"/>
          </a:xfrm>
          <a:prstGeom prst="actionButtonForwardNext">
            <a:avLst/>
          </a:prstGeom>
          <a:noFill/>
          <a:ln w="28575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5" name="Прямоугольник 64"/>
          <p:cNvSpPr/>
          <p:nvPr/>
        </p:nvSpPr>
        <p:spPr>
          <a:xfrm>
            <a:off x="30046" y="0"/>
            <a:ext cx="9144000" cy="372787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64383" tIns="32191" rIns="64383" bIns="32191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Neutrino Telescope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63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3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3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"/>
                                            </p:cond>
                                          </p:stCondLst>
                                        </p:cTn>
                                        <p:tgtEl>
                                          <p:spTgt spid="63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3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3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63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3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3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63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3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3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63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3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3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"/>
                                            </p:cond>
                                          </p:stCondLst>
                                        </p:cTn>
                                        <p:tgtEl>
                                          <p:spTgt spid="63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3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3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63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3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3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0"/>
                                            </p:cond>
                                          </p:stCondLst>
                                        </p:cTn>
                                        <p:tgtEl>
                                          <p:spTgt spid="63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3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3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5"/>
                                            </p:cond>
                                          </p:stCondLst>
                                        </p:cTn>
                                        <p:tgtEl>
                                          <p:spTgt spid="63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3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3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0"/>
                                            </p:cond>
                                          </p:stCondLst>
                                        </p:cTn>
                                        <p:tgtEl>
                                          <p:spTgt spid="63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3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3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5"/>
                                            </p:cond>
                                          </p:stCondLst>
                                        </p:cTn>
                                        <p:tgtEl>
                                          <p:spTgt spid="63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3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3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0"/>
                                            </p:cond>
                                          </p:stCondLst>
                                        </p:cTn>
                                        <p:tgtEl>
                                          <p:spTgt spid="63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3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3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5"/>
                                            </p:cond>
                                          </p:stCondLst>
                                        </p:cTn>
                                        <p:tgtEl>
                                          <p:spTgt spid="63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3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3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0"/>
                                            </p:cond>
                                          </p:stCondLst>
                                        </p:cTn>
                                        <p:tgtEl>
                                          <p:spTgt spid="63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3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3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5"/>
                                            </p:cond>
                                          </p:stCondLst>
                                        </p:cTn>
                                        <p:tgtEl>
                                          <p:spTgt spid="63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0"/>
                                            </p:cond>
                                          </p:stCondLst>
                                        </p:cTn>
                                        <p:tgtEl>
                                          <p:spTgt spid="63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UNSH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575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3"/>
                                            </p:cond>
                                          </p:stCondLst>
                                        </p:cTn>
                                        <p:tgtEl>
                                          <p:spTgt spid="63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UNSH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65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6"/>
                                            </p:cond>
                                          </p:stCondLst>
                                        </p:cTn>
                                        <p:tgtEl>
                                          <p:spTgt spid="63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UNSH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725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225"/>
                            </p:stCondLst>
                            <p:childTnLst>
                              <p:par>
                                <p:cTn id="9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8725"/>
                            </p:stCondLst>
                            <p:childTnLst>
                              <p:par>
                                <p:cTn id="96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35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635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6"/>
                                            </p:cond>
                                          </p:stCondLst>
                                        </p:cTn>
                                        <p:tgtEl>
                                          <p:spTgt spid="63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225"/>
                            </p:stCondLst>
                            <p:childTnLst>
                              <p:par>
                                <p:cTn id="101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63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63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1"/>
                                            </p:cond>
                                          </p:stCondLst>
                                        </p:cTn>
                                        <p:tgtEl>
                                          <p:spTgt spid="63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9725"/>
                            </p:stCondLst>
                            <p:childTnLst>
                              <p:par>
                                <p:cTn id="106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3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63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6"/>
                                            </p:cond>
                                          </p:stCondLst>
                                        </p:cTn>
                                        <p:tgtEl>
                                          <p:spTgt spid="63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225"/>
                            </p:stCondLst>
                            <p:childTnLst>
                              <p:par>
                                <p:cTn id="111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63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63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1"/>
                                            </p:cond>
                                          </p:stCondLst>
                                        </p:cTn>
                                        <p:tgtEl>
                                          <p:spTgt spid="63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725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6"/>
                                            </p:cond>
                                          </p:stCondLst>
                                        </p:cTn>
                                        <p:tgtEl>
                                          <p:spTgt spid="63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UNSH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8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9"/>
                                            </p:cond>
                                          </p:stCondLst>
                                        </p:cTn>
                                        <p:tgtEl>
                                          <p:spTgt spid="63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UNSH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875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2"/>
                                            </p:cond>
                                          </p:stCondLst>
                                        </p:cTn>
                                        <p:tgtEl>
                                          <p:spTgt spid="63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UNSH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950"/>
                            </p:stCondLst>
                            <p:childTnLst>
                              <p:par>
                                <p:cTn id="1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1450"/>
                            </p:stCondLst>
                            <p:childTnLst>
                              <p:par>
                                <p:cTn id="128" presetID="2" presetClass="entr" presetSubtype="3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63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63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8"/>
                                            </p:cond>
                                          </p:stCondLst>
                                        </p:cTn>
                                        <p:tgtEl>
                                          <p:spTgt spid="63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2950"/>
                            </p:stCondLst>
                            <p:childTnLst>
                              <p:par>
                                <p:cTn id="133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63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63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3"/>
                                            </p:cond>
                                          </p:stCondLst>
                                        </p:cTn>
                                        <p:tgtEl>
                                          <p:spTgt spid="63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3450"/>
                            </p:stCondLst>
                            <p:childTnLst>
                              <p:par>
                                <p:cTn id="138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63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63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8"/>
                                            </p:cond>
                                          </p:stCondLst>
                                        </p:cTn>
                                        <p:tgtEl>
                                          <p:spTgt spid="63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3950"/>
                            </p:stCondLst>
                            <p:childTnLst>
                              <p:par>
                                <p:cTn id="143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63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63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3"/>
                                            </p:cond>
                                          </p:stCondLst>
                                        </p:cTn>
                                        <p:tgtEl>
                                          <p:spTgt spid="63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4450"/>
                            </p:stCondLst>
                            <p:childTnLst>
                              <p:par>
                                <p:cTn id="148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7950"/>
                            </p:stCondLst>
                            <p:childTnLst>
                              <p:par>
                                <p:cTn id="151" presetID="2" presetClass="entr" presetSubtype="9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63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63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1"/>
                                            </p:cond>
                                          </p:stCondLst>
                                        </p:cTn>
                                        <p:tgtEl>
                                          <p:spTgt spid="63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3450"/>
                            </p:stCondLst>
                            <p:childTnLst>
                              <p:par>
                                <p:cTn id="15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63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63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6"/>
                                            </p:cond>
                                          </p:stCondLst>
                                        </p:cTn>
                                        <p:tgtEl>
                                          <p:spTgt spid="63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3950"/>
                            </p:stCondLst>
                            <p:childTnLst>
                              <p:par>
                                <p:cTn id="161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63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63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1"/>
                                            </p:cond>
                                          </p:stCondLst>
                                        </p:cTn>
                                        <p:tgtEl>
                                          <p:spTgt spid="63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24450"/>
                            </p:stCondLst>
                            <p:childTnLst>
                              <p:par>
                                <p:cTn id="166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63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63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6"/>
                                            </p:cond>
                                          </p:stCondLst>
                                        </p:cTn>
                                        <p:tgtEl>
                                          <p:spTgt spid="63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4950"/>
                            </p:stCondLst>
                            <p:childTnLst>
                              <p:par>
                                <p:cTn id="17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63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63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1"/>
                                            </p:cond>
                                          </p:stCondLst>
                                        </p:cTn>
                                        <p:tgtEl>
                                          <p:spTgt spid="63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502" grpId="0" animBg="1"/>
      <p:bldP spid="63503" grpId="0" animBg="1"/>
      <p:bldP spid="63504" grpId="0" animBg="1"/>
      <p:bldP spid="63505" grpId="0" animBg="1"/>
      <p:bldP spid="63506" grpId="0" animBg="1"/>
      <p:bldP spid="63507" grpId="0" animBg="1"/>
      <p:bldP spid="63508" grpId="0" animBg="1"/>
      <p:bldP spid="63509" grpId="0" animBg="1"/>
      <p:bldP spid="63510" grpId="0" animBg="1"/>
      <p:bldP spid="63511" grpId="0" animBg="1"/>
      <p:bldP spid="63512" grpId="0" animBg="1"/>
      <p:bldP spid="63513" grpId="0" animBg="1"/>
      <p:bldP spid="63514" grpId="0" animBg="1"/>
      <p:bldP spid="63515" grpId="0" animBg="1"/>
      <p:bldP spid="63516" grpId="0" animBg="1"/>
      <p:bldP spid="63517" grpId="0" animBg="1"/>
      <p:bldP spid="63518" grpId="0" animBg="1"/>
      <p:bldP spid="63519" grpId="0" animBg="1"/>
      <p:bldP spid="63520" grpId="0" animBg="1"/>
      <p:bldP spid="63521" grpId="0" animBg="1"/>
      <p:bldP spid="63522" grpId="0" animBg="1"/>
      <p:bldP spid="63523" grpId="0" animBg="1"/>
      <p:bldP spid="63524" grpId="0" autoUpdateAnimBg="0"/>
      <p:bldP spid="63525" grpId="0" animBg="1"/>
      <p:bldP spid="63526" grpId="0" animBg="1"/>
      <p:bldP spid="63527" grpId="0" animBg="1"/>
      <p:bldP spid="63528" grpId="0" animBg="1"/>
      <p:bldP spid="63540" grpId="0" animBg="1"/>
      <p:bldP spid="63541" grpId="0" animBg="1"/>
      <p:bldP spid="63542" grpId="0" animBg="1"/>
      <p:bldP spid="63543" grpId="0" animBg="1"/>
      <p:bldP spid="63544" grpId="0" animBg="1"/>
      <p:bldP spid="63545" grpId="0" animBg="1"/>
      <p:bldP spid="63546" grpId="0" animBg="1"/>
      <p:bldP spid="6355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5" name="Рисунок 3" descr="http://mediaassets.caltech.edu/site_images/197-aerial5-ligo_hanford-1000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76672"/>
            <a:ext cx="8459787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6" name="TextBox 4"/>
          <p:cNvSpPr txBox="1">
            <a:spLocks noChangeArrowheads="1"/>
          </p:cNvSpPr>
          <p:nvPr/>
        </p:nvSpPr>
        <p:spPr bwMode="auto">
          <a:xfrm>
            <a:off x="323528" y="5372522"/>
            <a:ext cx="856895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/>
              <a:t>Изменение длин </a:t>
            </a:r>
            <a:r>
              <a:rPr lang="ru-RU" dirty="0" err="1"/>
              <a:t>плечей</a:t>
            </a:r>
            <a:r>
              <a:rPr lang="ru-RU" dirty="0"/>
              <a:t> меньше одной десятитысячной диаметра протона (10</a:t>
            </a:r>
            <a:r>
              <a:rPr lang="ru-RU" baseline="30000" dirty="0"/>
              <a:t>-19</a:t>
            </a:r>
            <a:r>
              <a:rPr lang="ru-RU" dirty="0"/>
              <a:t> м) могут быть обнаружены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0046" y="0"/>
            <a:ext cx="9144000" cy="372787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64383" tIns="32191" rIns="64383" bIns="32191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LIGO </a:t>
            </a:r>
            <a:r>
              <a:rPr lang="ru-RU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Hanford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Observatory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image1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-3" y="6226797"/>
            <a:ext cx="9144004" cy="455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2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8252421" y="6272067"/>
            <a:ext cx="500064" cy="365127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457"/>
          <p:cNvSpPr>
            <a:spLocks noGrp="1"/>
          </p:cNvSpPr>
          <p:nvPr>
            <p:ph type="sldNum" sz="quarter" idx="4294967295"/>
          </p:nvPr>
        </p:nvSpPr>
        <p:spPr>
          <a:xfrm>
            <a:off x="8342476" y="6309800"/>
            <a:ext cx="410009" cy="33855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t"/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algn="ctr"/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 algn="ctr"/>
              <a:t>26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Содержимое 2"/>
          <p:cNvSpPr>
            <a:spLocks noGrp="1"/>
          </p:cNvSpPr>
          <p:nvPr>
            <p:ph idx="1"/>
          </p:nvPr>
        </p:nvSpPr>
        <p:spPr>
          <a:xfrm>
            <a:off x="-10641" y="4515166"/>
            <a:ext cx="9144000" cy="1943100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None/>
            </a:pPr>
            <a:r>
              <a:rPr lang="ru-RU" sz="1800" i="1" dirty="0" smtClean="0"/>
              <a:t>Вверху</a:t>
            </a:r>
            <a:r>
              <a:rPr lang="ru-RU" sz="1800" dirty="0" smtClean="0"/>
              <a:t>: профиль гравитационно-волнового излучения и соответствующие ему стадии слияния двух черных дыр</a:t>
            </a:r>
            <a:r>
              <a:rPr lang="ru-RU" sz="1800" dirty="0"/>
              <a:t>.</a:t>
            </a:r>
            <a:r>
              <a:rPr lang="ru-RU" sz="1800" dirty="0" smtClean="0"/>
              <a:t> </a:t>
            </a:r>
          </a:p>
          <a:p>
            <a:pPr>
              <a:buFontTx/>
              <a:buNone/>
            </a:pPr>
            <a:r>
              <a:rPr lang="ru-RU" sz="1800" i="1" dirty="0" smtClean="0"/>
              <a:t>Внизу</a:t>
            </a:r>
            <a:r>
              <a:rPr lang="ru-RU" sz="1800" dirty="0" smtClean="0"/>
              <a:t>: изменение эффективных орбитальных параметров пары с течением времени до момента слияния. Изображение из обсуждаемой статьи в </a:t>
            </a:r>
            <a:r>
              <a:rPr lang="ru-RU" sz="1800" i="1" dirty="0" err="1" smtClean="0"/>
              <a:t>Physical</a:t>
            </a:r>
            <a:r>
              <a:rPr lang="ru-RU" sz="1800" i="1" dirty="0" smtClean="0"/>
              <a:t> </a:t>
            </a:r>
            <a:r>
              <a:rPr lang="ru-RU" sz="1800" i="1" dirty="0" err="1" smtClean="0"/>
              <a:t>Review</a:t>
            </a:r>
            <a:r>
              <a:rPr lang="ru-RU" sz="1800" i="1" dirty="0" smtClean="0"/>
              <a:t> </a:t>
            </a:r>
            <a:r>
              <a:rPr lang="ru-RU" sz="1800" i="1" dirty="0" err="1" smtClean="0"/>
              <a:t>Letters</a:t>
            </a:r>
            <a:r>
              <a:rPr lang="ru-RU" sz="1800" i="1" dirty="0" smtClean="0"/>
              <a:t> </a:t>
            </a:r>
            <a:r>
              <a:rPr lang="ru-RU" sz="1800" dirty="0" smtClean="0"/>
              <a:t>Черные дыры в этом событии имели в 29 и 36 раз большие массы, чем масса Солнца, и событие произошло 1,3 млрд. лет назад. Примерно масса в 3 раза большая массы Солнца в доли секунды превратилась в гравитационные волны </a:t>
            </a:r>
          </a:p>
          <a:p>
            <a:endParaRPr lang="ru-RU" dirty="0" smtClean="0"/>
          </a:p>
        </p:txBody>
      </p:sp>
      <p:pic>
        <p:nvPicPr>
          <p:cNvPr id="65539" name="Рисунок 3" descr="observation_of_gravitational_waves-from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2275" y="15175"/>
            <a:ext cx="5327997" cy="4550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1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11807" y="6226797"/>
            <a:ext cx="9144004" cy="455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2.pn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8264231" y="6272067"/>
            <a:ext cx="500064" cy="365127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457"/>
          <p:cNvSpPr>
            <a:spLocks noGrp="1"/>
          </p:cNvSpPr>
          <p:nvPr>
            <p:ph type="sldNum" sz="quarter" idx="4294967295"/>
          </p:nvPr>
        </p:nvSpPr>
        <p:spPr>
          <a:xfrm>
            <a:off x="8354286" y="6309800"/>
            <a:ext cx="410009" cy="33855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t"/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algn="ctr"/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 algn="ctr"/>
              <a:t>27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4" name="Рисунок 3" descr="http://mediaassets.caltech.edu/site_images/187-gw_localization_1000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88640"/>
            <a:ext cx="6347444" cy="5641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1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1807" y="6226797"/>
            <a:ext cx="9144004" cy="455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2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8264231" y="6272067"/>
            <a:ext cx="500064" cy="365127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457"/>
          <p:cNvSpPr>
            <a:spLocks noGrp="1"/>
          </p:cNvSpPr>
          <p:nvPr>
            <p:ph type="sldNum" sz="quarter" idx="4294967295"/>
          </p:nvPr>
        </p:nvSpPr>
        <p:spPr>
          <a:xfrm>
            <a:off x="8354286" y="6309800"/>
            <a:ext cx="410009" cy="33855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t"/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algn="ctr"/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 algn="ctr"/>
              <a:t>28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Список наблюдательных работ</a:t>
            </a:r>
            <a:endParaRPr lang="ru-RU" sz="28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836712"/>
            <a:ext cx="8229600" cy="4525963"/>
          </a:xfrm>
        </p:spPr>
        <p:txBody>
          <a:bodyPr>
            <a:normAutofit fontScale="85000" lnSpcReduction="20000"/>
          </a:bodyPr>
          <a:lstStyle/>
          <a:p>
            <a:r>
              <a:rPr lang="ru-RU" sz="2000" dirty="0" smtClean="0"/>
              <a:t>1. Определение диаметра Солнца с помощью камеры обскура.</a:t>
            </a:r>
          </a:p>
          <a:p>
            <a:r>
              <a:rPr lang="ru-RU" sz="2000" dirty="0" smtClean="0"/>
              <a:t>2.  Определение  высоты Солнца с помощью гномона.</a:t>
            </a:r>
          </a:p>
          <a:p>
            <a:r>
              <a:rPr lang="ru-RU" sz="2000" dirty="0" smtClean="0"/>
              <a:t>3.  Измерение  числа пятен  (числа Вольфа) и оценка периода вращения Солнца (наблюдения в телескоп).</a:t>
            </a:r>
          </a:p>
          <a:p>
            <a:r>
              <a:rPr lang="ru-RU" sz="2000" dirty="0" smtClean="0"/>
              <a:t>4.  Фотографирование Луны через телескоп и определение высоты гор и размеров кратеров и морей на Луне.</a:t>
            </a:r>
          </a:p>
          <a:p>
            <a:r>
              <a:rPr lang="ru-RU" sz="2000" dirty="0" smtClean="0"/>
              <a:t>5. Определение широты и долготы места по измерениям высоты Солнца в полдень с помощью гномона.</a:t>
            </a:r>
          </a:p>
          <a:p>
            <a:pPr lvl="2"/>
            <a:r>
              <a:rPr lang="ru-RU" sz="3200" b="1" dirty="0" smtClean="0"/>
              <a:t>Вечерние наблюдения в телескоп</a:t>
            </a:r>
          </a:p>
          <a:p>
            <a:pPr lvl="2">
              <a:buNone/>
            </a:pPr>
            <a:r>
              <a:rPr lang="ru-RU" dirty="0" smtClean="0"/>
              <a:t>Наблюдения  осенних и зимних созвездий</a:t>
            </a:r>
          </a:p>
          <a:p>
            <a:pPr lvl="2">
              <a:buNone/>
            </a:pPr>
            <a:r>
              <a:rPr lang="ru-RU" dirty="0" smtClean="0"/>
              <a:t>Определение продолжительности сидерического и синодического месяц по движению и фазам Луны</a:t>
            </a:r>
          </a:p>
          <a:p>
            <a:pPr lvl="2">
              <a:buNone/>
            </a:pPr>
            <a:r>
              <a:rPr lang="ru-RU" dirty="0" smtClean="0"/>
              <a:t>Наблюдение планет, двойных звёзд,  скоплений.</a:t>
            </a:r>
          </a:p>
          <a:p>
            <a:pPr lvl="2">
              <a:buNone/>
            </a:pPr>
            <a:r>
              <a:rPr lang="ru-RU" dirty="0" smtClean="0"/>
              <a:t>Работы с подвижной картой неба.</a:t>
            </a:r>
          </a:p>
          <a:p>
            <a:pPr lvl="2">
              <a:buNone/>
            </a:pPr>
            <a:r>
              <a:rPr lang="ru-RU" dirty="0" smtClean="0"/>
              <a:t>Работы с фотографиями небесных тел.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1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-3" y="6226797"/>
            <a:ext cx="9144004" cy="455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2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8252421" y="6272067"/>
            <a:ext cx="500064" cy="365127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457"/>
          <p:cNvSpPr>
            <a:spLocks noGrp="1"/>
          </p:cNvSpPr>
          <p:nvPr>
            <p:ph type="sldNum" sz="quarter" idx="4294967295"/>
          </p:nvPr>
        </p:nvSpPr>
        <p:spPr>
          <a:xfrm>
            <a:off x="8342476" y="6309800"/>
            <a:ext cx="319955" cy="33855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t"/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algn="ctr"/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 algn="ctr"/>
              <a:t>3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 descr="C:\Users\OSamsonova\Downloads\(cover) Астрономия. 10-11 кл. Базовый уровень (Чаругин В.М.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5" y="677280"/>
            <a:ext cx="2424147" cy="3255775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0" y="13841"/>
            <a:ext cx="9144000" cy="499358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64383" tIns="32191" rIns="64383" bIns="32191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ru-RU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УМК по астрономии В.М. </a:t>
            </a:r>
            <a:r>
              <a:rPr lang="ru-RU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Чаругина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08336" y="1791591"/>
            <a:ext cx="266727" cy="345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10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8799" y="2217068"/>
            <a:ext cx="3429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3270439" y="1922496"/>
            <a:ext cx="4723892" cy="1727004"/>
          </a:xfrm>
          <a:prstGeom prst="rect">
            <a:avLst/>
          </a:prstGeom>
        </p:spPr>
        <p:txBody>
          <a:bodyPr wrap="square" lIns="64383" tIns="32191" rIns="64383" bIns="32191">
            <a:spAutoFit/>
          </a:bodyPr>
          <a:lstStyle/>
          <a:p>
            <a:pPr marL="285750" indent="-285750">
              <a:lnSpc>
                <a:spcPct val="10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ru-RU" dirty="0" smtClean="0">
                <a:solidFill>
                  <a:srgbClr val="000000"/>
                </a:solidFill>
                <a:cs typeface="Arial" charset="0"/>
              </a:rPr>
              <a:t>Учебное пособие + ЭФУ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ru-RU" dirty="0" smtClean="0">
                <a:solidFill>
                  <a:srgbClr val="000000"/>
                </a:solidFill>
                <a:cs typeface="Arial" charset="0"/>
              </a:rPr>
              <a:t>Рабочие программы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ru-RU" dirty="0" smtClean="0">
                <a:solidFill>
                  <a:srgbClr val="000000"/>
                </a:solidFill>
                <a:cs typeface="Arial" charset="0"/>
              </a:rPr>
              <a:t>Поурочные методические рекомендации</a:t>
            </a: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ru-RU" dirty="0" smtClean="0">
                <a:solidFill>
                  <a:srgbClr val="000000"/>
                </a:solidFill>
                <a:cs typeface="Arial" charset="0"/>
              </a:rPr>
              <a:t>Тетрадь-тренажёр</a:t>
            </a:r>
          </a:p>
          <a:p>
            <a:pPr marL="285750" indent="-285750">
              <a:spcBef>
                <a:spcPct val="0"/>
              </a:spcBef>
              <a:buFont typeface="Arial" pitchFamily="34" charset="0"/>
              <a:buChar char="•"/>
            </a:pPr>
            <a:r>
              <a:rPr lang="ru-RU" dirty="0" smtClean="0">
                <a:solidFill>
                  <a:srgbClr val="000000"/>
                </a:solidFill>
                <a:cs typeface="Arial" charset="0"/>
              </a:rPr>
              <a:t>Тетрадь-практикум</a:t>
            </a:r>
            <a:endParaRPr lang="ru-RU" dirty="0">
              <a:solidFill>
                <a:srgbClr val="000000"/>
              </a:solidFill>
              <a:cs typeface="Arial" charset="0"/>
            </a:endParaRP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ru-RU" dirty="0" smtClean="0">
                <a:solidFill>
                  <a:srgbClr val="000000"/>
                </a:solidFill>
                <a:cs typeface="Arial" charset="0"/>
              </a:rPr>
              <a:t>Тетрадь-экзаменатор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266619" y="677279"/>
            <a:ext cx="5507967" cy="865230"/>
          </a:xfrm>
          <a:prstGeom prst="rect">
            <a:avLst/>
          </a:prstGeom>
        </p:spPr>
        <p:txBody>
          <a:bodyPr wrap="square" lIns="64383" tIns="32191" rIns="64383" bIns="32191">
            <a:spAutoFit/>
          </a:bodyPr>
          <a:lstStyle/>
          <a:p>
            <a:r>
              <a:rPr lang="ru-RU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Чаругин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В.М. Астрономия </a:t>
            </a:r>
            <a:endParaRPr lang="ru-RU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400" b="1" dirty="0">
                <a:solidFill>
                  <a:srgbClr val="FF0000"/>
                </a:solidFill>
              </a:rPr>
              <a:t>10-11 классы (базовый </a:t>
            </a:r>
            <a:r>
              <a:rPr lang="ru-RU" sz="2400" b="1" dirty="0" smtClean="0">
                <a:solidFill>
                  <a:srgbClr val="FF0000"/>
                </a:solidFill>
              </a:rPr>
              <a:t>уровень)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270439" y="1530127"/>
            <a:ext cx="5507967" cy="434343"/>
          </a:xfrm>
          <a:prstGeom prst="rect">
            <a:avLst/>
          </a:prstGeom>
        </p:spPr>
        <p:txBody>
          <a:bodyPr wrap="square" lIns="64383" tIns="32191" rIns="64383" bIns="32191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cs typeface="Arial" charset="0"/>
              </a:rPr>
              <a:t>Состав УМК:</a:t>
            </a:r>
          </a:p>
        </p:txBody>
      </p:sp>
      <p:pic>
        <p:nvPicPr>
          <p:cNvPr id="19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2881" y="2481198"/>
            <a:ext cx="3429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11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79063" y="3921025"/>
            <a:ext cx="1464937" cy="2195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12" name="Picture 1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59708" y="3933055"/>
            <a:ext cx="1648374" cy="2195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13" name="Picture 1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94054" y="3933055"/>
            <a:ext cx="1633259" cy="2183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14" name="Picture 1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60252" y="3921024"/>
            <a:ext cx="1636124" cy="2183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416" t="15541" r="46395" b="17620"/>
          <a:stretch/>
        </p:blipFill>
        <p:spPr bwMode="auto">
          <a:xfrm>
            <a:off x="293711" y="489281"/>
            <a:ext cx="3822614" cy="5926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06126" y="814412"/>
            <a:ext cx="4572000" cy="5275825"/>
          </a:xfrm>
          <a:prstGeom prst="rect">
            <a:avLst/>
          </a:prstGeom>
        </p:spPr>
        <p:txBody>
          <a:bodyPr lIns="64383" tIns="32191" rIns="64383" bIns="32191">
            <a:spAutoFit/>
          </a:bodyPr>
          <a:lstStyle/>
          <a:p>
            <a:pPr marL="241436" indent="-241436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ru-RU" sz="1700" dirty="0">
                <a:solidFill>
                  <a:srgbClr val="000000"/>
                </a:solidFill>
                <a:cs typeface="Arial" charset="0"/>
              </a:rPr>
              <a:t>Курс ориентирован на новые методы исследования Вселенной с помощью гравитационно-волновых и нейтринных телескопов</a:t>
            </a:r>
          </a:p>
          <a:p>
            <a:pPr marL="241436" indent="-241436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ru-RU" sz="1700" dirty="0">
              <a:solidFill>
                <a:srgbClr val="000000"/>
              </a:solidFill>
              <a:cs typeface="Arial" charset="0"/>
            </a:endParaRPr>
          </a:p>
          <a:p>
            <a:pPr marL="241436" indent="-241436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ru-RU" sz="1700" dirty="0">
                <a:solidFill>
                  <a:srgbClr val="000000"/>
                </a:solidFill>
                <a:cs typeface="Arial" charset="0"/>
              </a:rPr>
              <a:t>Ученики смогут найти описание сложных астрономических явлений и подходы к решению современных астрономических проблем на базе знакомых школьникам физических законов</a:t>
            </a:r>
          </a:p>
          <a:p>
            <a:pPr marL="241436" indent="-241436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ru-RU" sz="1700" dirty="0">
              <a:solidFill>
                <a:srgbClr val="000000"/>
              </a:solidFill>
              <a:cs typeface="Arial" charset="0"/>
            </a:endParaRPr>
          </a:p>
          <a:p>
            <a:pPr marL="241436" indent="-241436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ru-RU" sz="1700" dirty="0">
                <a:solidFill>
                  <a:srgbClr val="000000"/>
                </a:solidFill>
                <a:cs typeface="Arial" charset="0"/>
              </a:rPr>
              <a:t>Особое внимание уделяется современным достижениям и открытиям в области астрономии </a:t>
            </a:r>
          </a:p>
          <a:p>
            <a:pPr marL="241436" indent="-241436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ru-RU" sz="1700" dirty="0">
              <a:solidFill>
                <a:srgbClr val="000000"/>
              </a:solidFill>
              <a:cs typeface="Arial" charset="0"/>
            </a:endParaRPr>
          </a:p>
          <a:p>
            <a:pPr marL="241436" indent="-241436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ru-RU" sz="1700" dirty="0">
                <a:solidFill>
                  <a:srgbClr val="000000"/>
                </a:solidFill>
                <a:cs typeface="Arial" charset="0"/>
              </a:rPr>
              <a:t>В первую очередь это относится к открытию ускоренного расширения Вселенной и большого числа экзопланет, поиску и связям с внеземными цивилизациями</a:t>
            </a:r>
          </a:p>
        </p:txBody>
      </p:sp>
      <p:sp>
        <p:nvSpPr>
          <p:cNvPr id="4" name="Скругленная прямоугольная выноска 3"/>
          <p:cNvSpPr/>
          <p:nvPr/>
        </p:nvSpPr>
        <p:spPr>
          <a:xfrm>
            <a:off x="458261" y="4340942"/>
            <a:ext cx="3493513" cy="391733"/>
          </a:xfrm>
          <a:prstGeom prst="wedgeRoundRectCallout">
            <a:avLst>
              <a:gd name="adj1" fmla="val 71166"/>
              <a:gd name="adj2" fmla="val -67143"/>
              <a:gd name="adj3" fmla="val 16667"/>
            </a:avLst>
          </a:prstGeom>
          <a:noFill/>
          <a:ln w="28575" cap="flat">
            <a:solidFill>
              <a:srgbClr val="FF0000"/>
            </a:solidFill>
            <a:prstDash val="solid"/>
            <a:round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81" tIns="45781" rIns="45781" bIns="45781" numCol="1" spcCol="26826" rtlCol="0" anchor="ctr">
            <a:spAutoFit/>
          </a:bodyPr>
          <a:lstStyle/>
          <a:p>
            <a:pPr defTabSz="915668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ru-RU" sz="1700" dirty="0">
              <a:solidFill>
                <a:srgbClr val="000000"/>
              </a:solidFill>
              <a:latin typeface="Arial"/>
              <a:cs typeface="Arial" charset="0"/>
              <a:sym typeface="Helvetica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3841"/>
            <a:ext cx="9144000" cy="499358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64383" tIns="32191" rIns="64383" bIns="32191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ru-RU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УМК по астрономии В.М. </a:t>
            </a:r>
            <a:r>
              <a:rPr lang="ru-RU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Чаругина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8334318" y="6288906"/>
            <a:ext cx="326768" cy="331453"/>
          </a:xfrm>
          <a:prstGeom prst="rect">
            <a:avLst/>
          </a:prstGeom>
        </p:spPr>
        <p:txBody>
          <a:bodyPr lIns="64383" tIns="32191" rIns="64383" bIns="32191"/>
          <a:lstStyle/>
          <a:p>
            <a:fld id="{86CB4B4D-7CA3-9044-876B-883B54F8677D}" type="slidenum">
              <a:rPr lang="ru-RU" smtClean="0">
                <a:solidFill>
                  <a:srgbClr val="000000"/>
                </a:solidFill>
              </a:rPr>
              <a:pPr/>
              <a:t>4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457283" y="1484784"/>
            <a:ext cx="3493513" cy="391733"/>
          </a:xfrm>
          <a:prstGeom prst="wedgeRoundRectCallout">
            <a:avLst>
              <a:gd name="adj1" fmla="val 71166"/>
              <a:gd name="adj2" fmla="val -67143"/>
              <a:gd name="adj3" fmla="val 16667"/>
            </a:avLst>
          </a:prstGeom>
          <a:noFill/>
          <a:ln w="28575" cap="flat">
            <a:solidFill>
              <a:srgbClr val="FF0000"/>
            </a:solidFill>
            <a:prstDash val="solid"/>
            <a:round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81" tIns="45781" rIns="45781" bIns="45781" numCol="1" spcCol="26826" rtlCol="0" anchor="ctr">
            <a:spAutoFit/>
          </a:bodyPr>
          <a:lstStyle/>
          <a:p>
            <a:pPr defTabSz="915668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ru-RU" sz="1700" dirty="0">
              <a:solidFill>
                <a:srgbClr val="000000"/>
              </a:solidFill>
              <a:latin typeface="Arial"/>
              <a:cs typeface="Arial" charset="0"/>
              <a:sym typeface="Helvetica"/>
            </a:endParaRPr>
          </a:p>
        </p:txBody>
      </p:sp>
      <p:pic>
        <p:nvPicPr>
          <p:cNvPr id="8" name="image1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-3" y="6226797"/>
            <a:ext cx="9144004" cy="455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2.pn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8252421" y="6272067"/>
            <a:ext cx="500064" cy="365127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hape 457"/>
          <p:cNvSpPr>
            <a:spLocks noGrp="1"/>
          </p:cNvSpPr>
          <p:nvPr>
            <p:ph type="sldNum" sz="quarter" idx="4294967295"/>
          </p:nvPr>
        </p:nvSpPr>
        <p:spPr>
          <a:xfrm>
            <a:off x="8342476" y="6309800"/>
            <a:ext cx="319955" cy="33855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t"/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algn="ctr"/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 algn="ctr"/>
              <a:t>4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0470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8334318" y="6288906"/>
            <a:ext cx="326768" cy="331453"/>
          </a:xfrm>
          <a:prstGeom prst="rect">
            <a:avLst/>
          </a:prstGeom>
        </p:spPr>
        <p:txBody>
          <a:bodyPr lIns="64383" tIns="32191" rIns="64383" bIns="32191"/>
          <a:lstStyle/>
          <a:p>
            <a:fld id="{86CB4B4D-7CA3-9044-876B-883B54F8677D}" type="slidenum">
              <a:rPr lang="ru-RU" smtClean="0">
                <a:solidFill>
                  <a:srgbClr val="000000"/>
                </a:solidFill>
              </a:rPr>
              <a:pPr/>
              <a:t>5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10204" y="660732"/>
            <a:ext cx="4723892" cy="5015291"/>
          </a:xfrm>
          <a:prstGeom prst="rect">
            <a:avLst/>
          </a:prstGeom>
        </p:spPr>
        <p:txBody>
          <a:bodyPr wrap="square" lIns="64383" tIns="32191" rIns="64383" bIns="32191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ru-RU" sz="1700" dirty="0">
                <a:solidFill>
                  <a:srgbClr val="000000"/>
                </a:solidFill>
                <a:cs typeface="Arial" charset="0"/>
              </a:rPr>
              <a:t>Курс ориентирован на новые методы исследования Вселенной с помощью гравитационно-волновых и нейтринных телескопов. 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ru-RU" sz="1700" dirty="0">
              <a:solidFill>
                <a:srgbClr val="000000"/>
              </a:solidFill>
              <a:cs typeface="Arial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ru-RU" sz="1700" dirty="0">
                <a:solidFill>
                  <a:srgbClr val="000000"/>
                </a:solidFill>
                <a:cs typeface="Arial" charset="0"/>
              </a:rPr>
              <a:t>Ученики смогут найти описание сложных астрономических явлений и подходы к решению современных астрономических проблем на базе знакомых школьникам физических законов.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ru-RU" sz="1700" dirty="0">
              <a:solidFill>
                <a:srgbClr val="000000"/>
              </a:solidFill>
              <a:cs typeface="Arial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ru-RU" sz="1700" dirty="0">
                <a:solidFill>
                  <a:srgbClr val="000000"/>
                </a:solidFill>
                <a:cs typeface="Arial" charset="0"/>
              </a:rPr>
              <a:t>Особое внимание уделяется современным достижениям и открытиям в области астрономии. 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ru-RU" sz="1700" dirty="0">
              <a:solidFill>
                <a:srgbClr val="000000"/>
              </a:solidFill>
              <a:cs typeface="Arial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ru-RU" sz="1700" dirty="0">
                <a:solidFill>
                  <a:srgbClr val="000000"/>
                </a:solidFill>
                <a:cs typeface="Arial" charset="0"/>
              </a:rPr>
              <a:t>В первую очередь это относится к открытию ускоренного расширения Вселенной и большого числа экзопланет, поиску и связям с внеземными цивилизациями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553" t="19216" r="35561" b="43232"/>
          <a:stretch/>
        </p:blipFill>
        <p:spPr bwMode="auto">
          <a:xfrm>
            <a:off x="14262" y="1005286"/>
            <a:ext cx="4266548" cy="43261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Скругленная прямоугольная выноска 6"/>
          <p:cNvSpPr/>
          <p:nvPr/>
        </p:nvSpPr>
        <p:spPr>
          <a:xfrm>
            <a:off x="116506" y="4368501"/>
            <a:ext cx="4056255" cy="391733"/>
          </a:xfrm>
          <a:prstGeom prst="wedgeRoundRectCallout">
            <a:avLst>
              <a:gd name="adj1" fmla="val 56740"/>
              <a:gd name="adj2" fmla="val 16590"/>
              <a:gd name="adj3" fmla="val 16667"/>
            </a:avLst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81" tIns="45781" rIns="45781" bIns="45781" numCol="1" spcCol="26826" rtlCol="0" anchor="ctr">
            <a:spAutoFit/>
          </a:bodyPr>
          <a:lstStyle/>
          <a:p>
            <a:pPr defTabSz="915668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ru-RU" sz="1700" dirty="0">
              <a:solidFill>
                <a:srgbClr val="000000"/>
              </a:solidFill>
              <a:latin typeface="Arial"/>
              <a:cs typeface="Arial" charset="0"/>
              <a:sym typeface="Helvetica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13841"/>
            <a:ext cx="9144000" cy="499358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64383" tIns="32191" rIns="64383" bIns="32191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ru-RU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УМК по астрономии В.М. </a:t>
            </a:r>
            <a:r>
              <a:rPr lang="ru-RU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Чаругина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116507" y="3168376"/>
            <a:ext cx="3519390" cy="692672"/>
          </a:xfrm>
          <a:prstGeom prst="wedgeRoundRectCallout">
            <a:avLst>
              <a:gd name="adj1" fmla="val 73229"/>
              <a:gd name="adj2" fmla="val -172992"/>
              <a:gd name="adj3" fmla="val 16667"/>
            </a:avLst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81" tIns="45781" rIns="45781" bIns="45781" numCol="1" spcCol="26826" rtlCol="0" anchor="ctr">
            <a:spAutoFit/>
          </a:bodyPr>
          <a:lstStyle/>
          <a:p>
            <a:pPr defTabSz="915668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ru-RU" sz="1700" dirty="0">
              <a:solidFill>
                <a:srgbClr val="000000"/>
              </a:solidFill>
              <a:latin typeface="Arial"/>
              <a:cs typeface="Arial" charset="0"/>
              <a:sym typeface="Helvetica"/>
            </a:endParaRPr>
          </a:p>
        </p:txBody>
      </p:sp>
      <p:pic>
        <p:nvPicPr>
          <p:cNvPr id="9" name="image1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-3" y="6226797"/>
            <a:ext cx="9144004" cy="455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2.pn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8252421" y="6272067"/>
            <a:ext cx="500064" cy="365127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hape 457"/>
          <p:cNvSpPr>
            <a:spLocks noGrp="1"/>
          </p:cNvSpPr>
          <p:nvPr>
            <p:ph type="sldNum" sz="quarter" idx="4294967295"/>
          </p:nvPr>
        </p:nvSpPr>
        <p:spPr>
          <a:xfrm>
            <a:off x="8342476" y="6309800"/>
            <a:ext cx="319955" cy="33855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t"/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algn="ctr"/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 algn="ctr"/>
              <a:t>5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0895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68760"/>
          </a:xfrm>
        </p:spPr>
        <p:txBody>
          <a:bodyPr>
            <a:noAutofit/>
          </a:bodyPr>
          <a:lstStyle/>
          <a:p>
            <a:pPr lvl="0" indent="449263" eaLnBrk="0" fontAlgn="base" hangingPunct="0"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Разделение неба на созвездия (10000 лет до н.э. </a:t>
            </a:r>
            <a:r>
              <a:rPr lang="ru-RU" sz="2000" dirty="0" smtClean="0">
                <a:ea typeface="Calibri" pitchFamily="34" charset="0"/>
                <a:cs typeface="Times New Roman" pitchFamily="18" charset="0"/>
              </a:rPr>
              <a:t>–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Большая медведица Сибирь, Аляска, Берингов пролив медвежий стиль).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lang="ru-RU" sz="2000" dirty="0"/>
          </a:p>
        </p:txBody>
      </p:sp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467544" y="2005290"/>
            <a:ext cx="813690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1" name="Рисунок 5" descr="Картинки по запросу Большая медведица созвезди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3299" y="764704"/>
            <a:ext cx="2599302" cy="2088894"/>
          </a:xfrm>
          <a:prstGeom prst="rect">
            <a:avLst/>
          </a:prstGeom>
          <a:noFill/>
        </p:spPr>
      </p:pic>
      <p:pic>
        <p:nvPicPr>
          <p:cNvPr id="10243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/>
          <a:srcRect b="16406"/>
          <a:stretch/>
        </p:blipFill>
        <p:spPr bwMode="auto">
          <a:xfrm>
            <a:off x="3615254" y="3933056"/>
            <a:ext cx="5137231" cy="2144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image1.pn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-3" y="6226797"/>
            <a:ext cx="9144004" cy="455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8252421" y="6272067"/>
            <a:ext cx="500064" cy="365127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457"/>
          <p:cNvSpPr>
            <a:spLocks noGrp="1"/>
          </p:cNvSpPr>
          <p:nvPr>
            <p:ph type="sldNum" sz="quarter" idx="4294967295"/>
          </p:nvPr>
        </p:nvSpPr>
        <p:spPr>
          <a:xfrm>
            <a:off x="8342476" y="6309800"/>
            <a:ext cx="319955" cy="33855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t"/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algn="ctr"/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 algn="ctr"/>
              <a:t>6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Скругленная прямоугольная выноска 9"/>
          <p:cNvSpPr>
            <a:spLocks noChangeArrowheads="1"/>
          </p:cNvSpPr>
          <p:nvPr/>
        </p:nvSpPr>
        <p:spPr bwMode="auto">
          <a:xfrm>
            <a:off x="3114091" y="980728"/>
            <a:ext cx="2915816" cy="648072"/>
          </a:xfrm>
          <a:prstGeom prst="wedgeRoundRectCallout">
            <a:avLst>
              <a:gd name="adj1" fmla="val -53802"/>
              <a:gd name="adj2" fmla="val 103794"/>
              <a:gd name="adj3" fmla="val 16667"/>
            </a:avLst>
          </a:prstGeom>
          <a:solidFill>
            <a:srgbClr val="B0E1F7">
              <a:alpha val="74901"/>
            </a:srgbClr>
          </a:solidFill>
          <a:ln w="12700" algn="ctr">
            <a:solidFill>
              <a:srgbClr val="385D8A"/>
            </a:solidFill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Созвездие Большой Медведицы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ая прямоугольная выноска 10"/>
          <p:cNvSpPr>
            <a:spLocks noChangeArrowheads="1"/>
          </p:cNvSpPr>
          <p:nvPr/>
        </p:nvSpPr>
        <p:spPr bwMode="auto">
          <a:xfrm>
            <a:off x="4522086" y="2277534"/>
            <a:ext cx="4555985" cy="1152128"/>
          </a:xfrm>
          <a:prstGeom prst="wedgeRoundRectCallout">
            <a:avLst>
              <a:gd name="adj1" fmla="val 1911"/>
              <a:gd name="adj2" fmla="val 93223"/>
              <a:gd name="adj3" fmla="val 16667"/>
            </a:avLst>
          </a:prstGeom>
          <a:solidFill>
            <a:srgbClr val="B0E1F7">
              <a:alpha val="74901"/>
            </a:srgbClr>
          </a:solidFill>
          <a:ln w="12700" algn="ctr">
            <a:solidFill>
              <a:srgbClr val="385D8A"/>
            </a:solidFill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индейском эпосе семь звёзд Ковша Большой Медведицы изображают не только саму медведицу, но и крадущихся за ней охотников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198" t="17870" r="27604" b="9908"/>
          <a:stretch/>
        </p:blipFill>
        <p:spPr bwMode="auto">
          <a:xfrm>
            <a:off x="107504" y="3212976"/>
            <a:ext cx="3694001" cy="245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eteoweb.ru/astro/img/notes/note013-3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411" y="2924944"/>
            <a:ext cx="4945032" cy="296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8208195" y="476672"/>
            <a:ext cx="0" cy="32403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704214" y="539098"/>
            <a:ext cx="10194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Похоже </a:t>
            </a:r>
          </a:p>
          <a:p>
            <a:r>
              <a:rPr lang="ru-RU" sz="1400" dirty="0" smtClean="0"/>
              <a:t>на букву  </a:t>
            </a:r>
            <a:r>
              <a:rPr lang="ru-RU" sz="1400" b="1" dirty="0" smtClean="0"/>
              <a:t>А</a:t>
            </a:r>
            <a:endParaRPr lang="ru-RU" sz="1400" b="1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3491880" y="883926"/>
            <a:ext cx="1212334" cy="1821234"/>
            <a:chOff x="7729275" y="1535758"/>
            <a:chExt cx="1212334" cy="1821234"/>
          </a:xfrm>
        </p:grpSpPr>
        <p:pic>
          <p:nvPicPr>
            <p:cNvPr id="1032" name="Picture 8" descr="http://i54.fastpic.ru/thumb/2013/0214/95/64a0fba21214c3e7986c3965a1344795.jpe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7424825" y="1840208"/>
              <a:ext cx="1821234" cy="1212334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4" name="Прямая соединительная линия 13"/>
            <p:cNvCxnSpPr/>
            <p:nvPr/>
          </p:nvCxnSpPr>
          <p:spPr>
            <a:xfrm flipH="1">
              <a:off x="8208195" y="2204864"/>
              <a:ext cx="2160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" name="Прямая соединительная линия 4"/>
          <p:cNvCxnSpPr/>
          <p:nvPr/>
        </p:nvCxnSpPr>
        <p:spPr>
          <a:xfrm>
            <a:off x="2771798" y="1700131"/>
            <a:ext cx="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059832" y="2554271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ym typeface="Wingdings"/>
              </a:rPr>
              <a:t></a:t>
            </a:r>
            <a:endParaRPr lang="ru-RU" dirty="0" smtClean="0"/>
          </a:p>
        </p:txBody>
      </p:sp>
      <p:graphicFrame>
        <p:nvGraphicFramePr>
          <p:cNvPr id="24578" name="Object 2"/>
          <p:cNvGraphicFramePr>
            <a:graphicFrameLocks noChangeAspect="1"/>
          </p:cNvGraphicFramePr>
          <p:nvPr/>
        </p:nvGraphicFramePr>
        <p:xfrm>
          <a:off x="0" y="457200"/>
          <a:ext cx="114300" cy="180975"/>
        </p:xfrm>
        <a:graphic>
          <a:graphicData uri="http://schemas.openxmlformats.org/presentationml/2006/ole">
            <p:oleObj spid="_x0000_s24606" r:id="rId6" imgW="114102" imgH="177492" progId="">
              <p:embed/>
            </p:oleObj>
          </a:graphicData>
        </a:graphic>
      </p:graphicFrame>
      <p:graphicFrame>
        <p:nvGraphicFramePr>
          <p:cNvPr id="24577" name="Object 1"/>
          <p:cNvGraphicFramePr>
            <a:graphicFrameLocks noChangeAspect="1"/>
          </p:cNvGraphicFramePr>
          <p:nvPr/>
        </p:nvGraphicFramePr>
        <p:xfrm>
          <a:off x="0" y="638175"/>
          <a:ext cx="152400" cy="38100"/>
        </p:xfrm>
        <a:graphic>
          <a:graphicData uri="http://schemas.openxmlformats.org/presentationml/2006/ole">
            <p:oleObj spid="_x0000_s24607" r:id="rId7" imgW="152268" imgH="164957" progId="">
              <p:embed/>
            </p:oleObj>
          </a:graphicData>
        </a:graphic>
      </p:graphicFrame>
      <p:sp>
        <p:nvSpPr>
          <p:cNvPr id="24579" name="Rectangle 3"/>
          <p:cNvSpPr>
            <a:spLocks noChangeArrowheads="1"/>
          </p:cNvSpPr>
          <p:nvPr/>
        </p:nvSpPr>
        <p:spPr bwMode="auto">
          <a:xfrm flipH="1">
            <a:off x="134383" y="476672"/>
            <a:ext cx="3105469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Обобщение опыта использования геометрических схем на небосводе и живописных образов  земных предметов привело к появлению письменности и искусства счета. Например, схематическое изображение созвездия Тельца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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(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послужило прообразом  звука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"А"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в языках племен индоевропейской группы.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6381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1187624" y="64873"/>
            <a:ext cx="795637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image1.png"/>
          <p:cNvPicPr>
            <a:picLocks noChangeAspect="1"/>
          </p:cNvPicPr>
          <p:nvPr/>
        </p:nvPicPr>
        <p:blipFill>
          <a:blip r:embed="rId8" cstate="print">
            <a:extLst/>
          </a:blip>
          <a:stretch>
            <a:fillRect/>
          </a:stretch>
        </p:blipFill>
        <p:spPr>
          <a:xfrm>
            <a:off x="-3" y="6226797"/>
            <a:ext cx="9144004" cy="455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image2.png"/>
          <p:cNvPicPr>
            <a:picLocks noChangeAspect="1"/>
          </p:cNvPicPr>
          <p:nvPr/>
        </p:nvPicPr>
        <p:blipFill>
          <a:blip r:embed="rId9" cstate="print">
            <a:extLst/>
          </a:blip>
          <a:stretch>
            <a:fillRect/>
          </a:stretch>
        </p:blipFill>
        <p:spPr>
          <a:xfrm>
            <a:off x="8252421" y="6272067"/>
            <a:ext cx="500064" cy="365127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Shape 457"/>
          <p:cNvSpPr>
            <a:spLocks noGrp="1"/>
          </p:cNvSpPr>
          <p:nvPr>
            <p:ph type="sldNum" sz="quarter" idx="4294967295"/>
          </p:nvPr>
        </p:nvSpPr>
        <p:spPr>
          <a:xfrm>
            <a:off x="8342476" y="6309800"/>
            <a:ext cx="319955" cy="33855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t"/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algn="ctr"/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 algn="ctr"/>
              <a:t>7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-10199" y="20987"/>
            <a:ext cx="9144000" cy="434343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64383" tIns="32191" rIns="64383" bIns="32191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Связь с алфавитами индоевропейской группы языков</a:t>
            </a:r>
          </a:p>
        </p:txBody>
      </p:sp>
      <p:pic>
        <p:nvPicPr>
          <p:cNvPr id="24589" name="Picture 13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854" t="11573" r="40261" b="3519"/>
          <a:stretch/>
        </p:blipFill>
        <p:spPr bwMode="auto">
          <a:xfrm>
            <a:off x="5232962" y="1062318"/>
            <a:ext cx="3683687" cy="4902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9823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3560919" y="1484784"/>
            <a:ext cx="5480620" cy="3672408"/>
            <a:chOff x="115918" y="3630786"/>
            <a:chExt cx="3791414" cy="1987748"/>
          </a:xfrm>
        </p:grpSpPr>
        <p:pic>
          <p:nvPicPr>
            <p:cNvPr id="2" name="Picture 2" descr="http://4.bp.blogspot.com/-n3DhP9BPh5U/ThXEfANDokI/AAAAAAAAANs/FZrPWVZ-0qQ/s1600/Image+11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2761" t="17393" r="19871" b="10077"/>
            <a:stretch/>
          </p:blipFill>
          <p:spPr bwMode="auto">
            <a:xfrm>
              <a:off x="115918" y="3630786"/>
              <a:ext cx="3791414" cy="1987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8" descr="http://i54.fastpic.ru/thumb/2013/0214/95/64a0fba21214c3e7986c3965a1344795.jpe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1884722" y="4636022"/>
              <a:ext cx="759136" cy="505331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Прямая соединительная линия 4"/>
            <p:cNvCxnSpPr/>
            <p:nvPr/>
          </p:nvCxnSpPr>
          <p:spPr>
            <a:xfrm flipH="1">
              <a:off x="2181055" y="4797152"/>
              <a:ext cx="16647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image1.pn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-3" y="6226797"/>
            <a:ext cx="9144004" cy="455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8252421" y="6272067"/>
            <a:ext cx="500064" cy="365127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457"/>
          <p:cNvSpPr>
            <a:spLocks noGrp="1"/>
          </p:cNvSpPr>
          <p:nvPr>
            <p:ph type="sldNum" sz="quarter" idx="4294967295"/>
          </p:nvPr>
        </p:nvSpPr>
        <p:spPr>
          <a:xfrm>
            <a:off x="8342476" y="6309800"/>
            <a:ext cx="319955" cy="33855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t"/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algn="ctr"/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 algn="ctr"/>
              <a:t>8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10199" y="20987"/>
            <a:ext cx="9144000" cy="403565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64383" tIns="32191" rIns="64383" bIns="32191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2200" dirty="0">
                <a:solidFill>
                  <a:schemeClr val="bg1"/>
                </a:solidFill>
              </a:rPr>
              <a:t>Восход Солнца в день весеннего равноденствия около  3000 лет до н.э</a:t>
            </a:r>
            <a:r>
              <a:rPr lang="ru-RU" sz="2200" dirty="0" smtClean="0">
                <a:solidFill>
                  <a:schemeClr val="bg1"/>
                </a:solidFill>
              </a:rPr>
              <a:t>.</a:t>
            </a:r>
            <a:endParaRPr lang="ru-RU" sz="2200" dirty="0">
              <a:solidFill>
                <a:schemeClr val="bg1"/>
              </a:solidFill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94" t="11481" r="58177" b="3796"/>
          <a:stretch/>
        </p:blipFill>
        <p:spPr bwMode="auto">
          <a:xfrm>
            <a:off x="107504" y="692696"/>
            <a:ext cx="3995936" cy="5329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5206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0" y="457200"/>
          <a:ext cx="114300" cy="180975"/>
        </p:xfrm>
        <a:graphic>
          <a:graphicData uri="http://schemas.openxmlformats.org/presentationml/2006/ole">
            <p:oleObj spid="_x0000_s23596" r:id="rId4" imgW="114102" imgH="177492" progId="">
              <p:embed/>
            </p:oleObj>
          </a:graphicData>
        </a:graphic>
      </p:graphicFrame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6381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355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314073108"/>
              </p:ext>
            </p:extLst>
          </p:nvPr>
        </p:nvGraphicFramePr>
        <p:xfrm>
          <a:off x="251520" y="1340768"/>
          <a:ext cx="3271398" cy="2448272"/>
        </p:xfrm>
        <a:graphic>
          <a:graphicData uri="http://schemas.openxmlformats.org/presentationml/2006/ole">
            <p:oleObj spid="_x0000_s23597" name="Слайд" r:id="rId5" imgW="4431743" imgH="3323737" progId="PowerPoint.Slide.12">
              <p:embed/>
            </p:oleObj>
          </a:graphicData>
        </a:graphic>
      </p:graphicFrame>
      <p:sp>
        <p:nvSpPr>
          <p:cNvPr id="23562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-976" y="951"/>
            <a:ext cx="9144000" cy="434343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64383" tIns="32191" rIns="64383" bIns="32191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Движение солнца через зодиакальные созвездия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23576" name="Picture 2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820" t="11358" r="40208" b="3456"/>
          <a:stretch/>
        </p:blipFill>
        <p:spPr bwMode="auto">
          <a:xfrm>
            <a:off x="4495973" y="476672"/>
            <a:ext cx="4614383" cy="6146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image1.png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-3" y="6226797"/>
            <a:ext cx="9144004" cy="455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age2.png"/>
          <p:cNvPicPr>
            <a:picLocks noChangeAspect="1"/>
          </p:cNvPicPr>
          <p:nvPr/>
        </p:nvPicPr>
        <p:blipFill>
          <a:blip r:embed="rId8" cstate="print">
            <a:extLst/>
          </a:blip>
          <a:stretch>
            <a:fillRect/>
          </a:stretch>
        </p:blipFill>
        <p:spPr>
          <a:xfrm>
            <a:off x="8252421" y="6272067"/>
            <a:ext cx="500064" cy="365127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Shape 457"/>
          <p:cNvSpPr>
            <a:spLocks noGrp="1"/>
          </p:cNvSpPr>
          <p:nvPr>
            <p:ph type="sldNum" sz="quarter" idx="4294967295"/>
          </p:nvPr>
        </p:nvSpPr>
        <p:spPr>
          <a:xfrm>
            <a:off x="8342476" y="6309800"/>
            <a:ext cx="319955" cy="33855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t"/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algn="ctr"/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 algn="ctr"/>
              <a:t>9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1205</TotalTime>
  <Words>2492</Words>
  <Application>Microsoft Office PowerPoint</Application>
  <PresentationFormat>Экран (4:3)</PresentationFormat>
  <Paragraphs>184</Paragraphs>
  <Slides>29</Slides>
  <Notes>20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1" baseType="lpstr">
      <vt:lpstr>Тема Office</vt:lpstr>
      <vt:lpstr>Слайд</vt:lpstr>
      <vt:lpstr>Слайд 1</vt:lpstr>
      <vt:lpstr>Слайд 2</vt:lpstr>
      <vt:lpstr>Слайд 3</vt:lpstr>
      <vt:lpstr>Слайд 4</vt:lpstr>
      <vt:lpstr>Слайд 5</vt:lpstr>
      <vt:lpstr>Разделение неба на созвездия (10000 лет до н.э. – Большая медведица Сибирь, Аляска, Берингов пролив медвежий стиль).  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Список наблюдательных работ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ASUS</dc:creator>
  <cp:lastModifiedBy>ASUS</cp:lastModifiedBy>
  <cp:revision>95</cp:revision>
  <dcterms:created xsi:type="dcterms:W3CDTF">2017-02-26T10:07:27Z</dcterms:created>
  <dcterms:modified xsi:type="dcterms:W3CDTF">2017-06-13T18:25:22Z</dcterms:modified>
</cp:coreProperties>
</file>