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02" r:id="rId3"/>
    <p:sldId id="259" r:id="rId4"/>
    <p:sldId id="269" r:id="rId5"/>
    <p:sldId id="266" r:id="rId6"/>
    <p:sldId id="261" r:id="rId7"/>
    <p:sldId id="288" r:id="rId8"/>
    <p:sldId id="289" r:id="rId9"/>
    <p:sldId id="268" r:id="rId10"/>
    <p:sldId id="271" r:id="rId11"/>
    <p:sldId id="292" r:id="rId12"/>
    <p:sldId id="301" r:id="rId13"/>
    <p:sldId id="291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299" r:id="rId32"/>
  </p:sldIdLst>
  <p:sldSz cx="9144000" cy="5149850"/>
  <p:notesSz cx="9144000" cy="514985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46" autoAdjust="0"/>
  </p:normalViewPr>
  <p:slideViewPr>
    <p:cSldViewPr>
      <p:cViewPr>
        <p:scale>
          <a:sx n="102" d="100"/>
          <a:sy n="102" d="100"/>
        </p:scale>
        <p:origin x="-1074" y="-31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1" d="100"/>
        <a:sy n="201" d="100"/>
      </p:scale>
      <p:origin x="0" y="36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A464F-2265-4C0A-BD1C-514489295BF0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31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46338"/>
            <a:ext cx="7315200" cy="2317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9108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9108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C73F0-5B07-4EA5-8AC7-2D83612E5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673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57500" y="385763"/>
            <a:ext cx="3429000" cy="1931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178827" y="4891700"/>
            <a:ext cx="3963040" cy="25732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A11EA4-6F7E-4DE1-9DA0-7CE3BF3BD837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7760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36ABF2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36ABF2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36ABF2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36ABF2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36ABF2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43299" y="1088504"/>
            <a:ext cx="8257400" cy="1384995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8758593" y="4900667"/>
            <a:ext cx="220345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570742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86820"/>
            <a:ext cx="9139555" cy="61594"/>
          </a:xfrm>
          <a:custGeom>
            <a:avLst/>
            <a:gdLst/>
            <a:ahLst/>
            <a:cxnLst/>
            <a:rect l="l" t="t" r="r" b="b"/>
            <a:pathLst>
              <a:path w="9139555" h="61595">
                <a:moveTo>
                  <a:pt x="0" y="61175"/>
                </a:moveTo>
                <a:lnTo>
                  <a:pt x="0" y="0"/>
                </a:lnTo>
                <a:lnTo>
                  <a:pt x="9139567" y="0"/>
                </a:lnTo>
                <a:lnTo>
                  <a:pt x="9139567" y="61175"/>
                </a:lnTo>
                <a:lnTo>
                  <a:pt x="0" y="61175"/>
                </a:lnTo>
                <a:close/>
              </a:path>
            </a:pathLst>
          </a:custGeom>
          <a:solidFill>
            <a:srgbClr val="36AB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542290"/>
          </a:xfrm>
          <a:custGeom>
            <a:avLst/>
            <a:gdLst/>
            <a:ahLst/>
            <a:cxnLst/>
            <a:rect l="l" t="t" r="r" b="b"/>
            <a:pathLst>
              <a:path w="9144000" h="542290">
                <a:moveTo>
                  <a:pt x="0" y="541845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541845"/>
                </a:lnTo>
                <a:lnTo>
                  <a:pt x="0" y="541845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8068309" cy="481965"/>
          </a:xfrm>
          <a:custGeom>
            <a:avLst/>
            <a:gdLst/>
            <a:ahLst/>
            <a:cxnLst/>
            <a:rect l="l" t="t" r="r" b="b"/>
            <a:pathLst>
              <a:path w="8068309" h="481965">
                <a:moveTo>
                  <a:pt x="8068120" y="0"/>
                </a:moveTo>
                <a:lnTo>
                  <a:pt x="0" y="0"/>
                </a:lnTo>
                <a:lnTo>
                  <a:pt x="0" y="481571"/>
                </a:lnTo>
                <a:lnTo>
                  <a:pt x="7892995" y="481571"/>
                </a:lnTo>
                <a:lnTo>
                  <a:pt x="8068120" y="0"/>
                </a:lnTo>
                <a:close/>
              </a:path>
            </a:pathLst>
          </a:custGeom>
          <a:solidFill>
            <a:srgbClr val="36AB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637384" y="4845456"/>
            <a:ext cx="506730" cy="302895"/>
          </a:xfrm>
          <a:custGeom>
            <a:avLst/>
            <a:gdLst/>
            <a:ahLst/>
            <a:cxnLst/>
            <a:rect l="l" t="t" r="r" b="b"/>
            <a:pathLst>
              <a:path w="506729" h="302895">
                <a:moveTo>
                  <a:pt x="506615" y="0"/>
                </a:moveTo>
                <a:lnTo>
                  <a:pt x="0" y="0"/>
                </a:lnTo>
                <a:lnTo>
                  <a:pt x="111251" y="302539"/>
                </a:lnTo>
                <a:lnTo>
                  <a:pt x="504240" y="302539"/>
                </a:lnTo>
                <a:lnTo>
                  <a:pt x="506615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4299" y="124460"/>
            <a:ext cx="8395401" cy="269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3299" y="1088504"/>
            <a:ext cx="8257400" cy="1285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58593" y="4900667"/>
            <a:ext cx="22034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36ABF2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  <p:pic>
        <p:nvPicPr>
          <p:cNvPr id="8" name="Изображение 7" descr="Pr_logo_blue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23" y="94183"/>
            <a:ext cx="842578" cy="3471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g"/><Relationship Id="rId4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13" Type="http://schemas.openxmlformats.org/officeDocument/2006/relationships/image" Target="../media/image77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12" Type="http://schemas.openxmlformats.org/officeDocument/2006/relationships/image" Target="../media/image76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11" Type="http://schemas.openxmlformats.org/officeDocument/2006/relationships/image" Target="../media/image75.jpeg"/><Relationship Id="rId5" Type="http://schemas.openxmlformats.org/officeDocument/2006/relationships/image" Target="../media/image69.jpeg"/><Relationship Id="rId15" Type="http://schemas.openxmlformats.org/officeDocument/2006/relationships/image" Target="../media/image79.jpe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Relationship Id="rId14" Type="http://schemas.openxmlformats.org/officeDocument/2006/relationships/image" Target="../media/image7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g"/><Relationship Id="rId3" Type="http://schemas.openxmlformats.org/officeDocument/2006/relationships/image" Target="../media/image81.jpg"/><Relationship Id="rId7" Type="http://schemas.openxmlformats.org/officeDocument/2006/relationships/image" Target="../media/image85.jpg"/><Relationship Id="rId12" Type="http://schemas.openxmlformats.org/officeDocument/2006/relationships/image" Target="../media/image89.pn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g"/><Relationship Id="rId11" Type="http://schemas.openxmlformats.org/officeDocument/2006/relationships/image" Target="../media/image88.png"/><Relationship Id="rId5" Type="http://schemas.openxmlformats.org/officeDocument/2006/relationships/image" Target="../media/image83.jpg"/><Relationship Id="rId10" Type="http://schemas.openxmlformats.org/officeDocument/2006/relationships/image" Target="../media/image65.jpg"/><Relationship Id="rId4" Type="http://schemas.openxmlformats.org/officeDocument/2006/relationships/image" Target="../media/image82.jpg"/><Relationship Id="rId9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jpg"/><Relationship Id="rId7" Type="http://schemas.openxmlformats.org/officeDocument/2006/relationships/image" Target="../media/image95.pn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jpg"/><Relationship Id="rId5" Type="http://schemas.openxmlformats.org/officeDocument/2006/relationships/image" Target="../media/image93.jpg"/><Relationship Id="rId4" Type="http://schemas.openxmlformats.org/officeDocument/2006/relationships/image" Target="../media/image9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8.jpg"/><Relationship Id="rId7" Type="http://schemas.openxmlformats.org/officeDocument/2006/relationships/image" Target="../media/image102.jpg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1.jpg"/><Relationship Id="rId5" Type="http://schemas.openxmlformats.org/officeDocument/2006/relationships/image" Target="../media/image100.jpg"/><Relationship Id="rId4" Type="http://schemas.openxmlformats.org/officeDocument/2006/relationships/image" Target="../media/image99.jpg"/><Relationship Id="rId9" Type="http://schemas.openxmlformats.org/officeDocument/2006/relationships/image" Target="../media/image9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106.jp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jpg"/><Relationship Id="rId5" Type="http://schemas.openxmlformats.org/officeDocument/2006/relationships/image" Target="../media/image104.jpg"/><Relationship Id="rId4" Type="http://schemas.openxmlformats.org/officeDocument/2006/relationships/image" Target="../media/image9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g"/><Relationship Id="rId3" Type="http://schemas.openxmlformats.org/officeDocument/2006/relationships/image" Target="../media/image108.jpg"/><Relationship Id="rId7" Type="http://schemas.openxmlformats.org/officeDocument/2006/relationships/image" Target="../media/image110.jpg"/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jp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jpg"/><Relationship Id="rId5" Type="http://schemas.openxmlformats.org/officeDocument/2006/relationships/image" Target="../media/image115.jpg"/><Relationship Id="rId4" Type="http://schemas.openxmlformats.org/officeDocument/2006/relationships/image" Target="../media/image11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jpg"/><Relationship Id="rId3" Type="http://schemas.openxmlformats.org/officeDocument/2006/relationships/image" Target="../media/image119.jpg"/><Relationship Id="rId7" Type="http://schemas.openxmlformats.org/officeDocument/2006/relationships/image" Target="../media/image123.jpg"/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2.jpg"/><Relationship Id="rId11" Type="http://schemas.openxmlformats.org/officeDocument/2006/relationships/image" Target="../media/image127.jpg"/><Relationship Id="rId5" Type="http://schemas.openxmlformats.org/officeDocument/2006/relationships/image" Target="../media/image121.jpg"/><Relationship Id="rId10" Type="http://schemas.openxmlformats.org/officeDocument/2006/relationships/image" Target="../media/image126.jpg"/><Relationship Id="rId4" Type="http://schemas.openxmlformats.org/officeDocument/2006/relationships/image" Target="../media/image120.jpg"/><Relationship Id="rId9" Type="http://schemas.openxmlformats.org/officeDocument/2006/relationships/image" Target="../media/image1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g"/><Relationship Id="rId7" Type="http://schemas.openxmlformats.org/officeDocument/2006/relationships/image" Target="../media/image133.png"/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35.png"/><Relationship Id="rId7" Type="http://schemas.openxmlformats.org/officeDocument/2006/relationships/image" Target="../media/image131.png"/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0.png"/><Relationship Id="rId5" Type="http://schemas.openxmlformats.org/officeDocument/2006/relationships/image" Target="../media/image137.jpg"/><Relationship Id="rId4" Type="http://schemas.openxmlformats.org/officeDocument/2006/relationships/image" Target="../media/image136.jpg"/><Relationship Id="rId9" Type="http://schemas.openxmlformats.org/officeDocument/2006/relationships/image" Target="../media/image1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g"/><Relationship Id="rId2" Type="http://schemas.openxmlformats.org/officeDocument/2006/relationships/image" Target="../media/image1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jpg"/><Relationship Id="rId4" Type="http://schemas.openxmlformats.org/officeDocument/2006/relationships/image" Target="../media/image140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g"/><Relationship Id="rId2" Type="http://schemas.openxmlformats.org/officeDocument/2006/relationships/image" Target="../media/image1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5.jpg"/><Relationship Id="rId4" Type="http://schemas.openxmlformats.org/officeDocument/2006/relationships/image" Target="../media/image15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69.png"/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12" Type="http://schemas.openxmlformats.org/officeDocument/2006/relationships/image" Target="../media/image168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2.png"/><Relationship Id="rId11" Type="http://schemas.openxmlformats.org/officeDocument/2006/relationships/image" Target="../media/image167.png"/><Relationship Id="rId5" Type="http://schemas.openxmlformats.org/officeDocument/2006/relationships/image" Target="../media/image161.jpg"/><Relationship Id="rId10" Type="http://schemas.openxmlformats.org/officeDocument/2006/relationships/image" Target="../media/image166.jpg"/><Relationship Id="rId4" Type="http://schemas.openxmlformats.org/officeDocument/2006/relationships/image" Target="../media/image160.png"/><Relationship Id="rId9" Type="http://schemas.openxmlformats.org/officeDocument/2006/relationships/image" Target="../media/image165.png"/><Relationship Id="rId14" Type="http://schemas.openxmlformats.org/officeDocument/2006/relationships/image" Target="../media/image17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g"/><Relationship Id="rId2" Type="http://schemas.openxmlformats.org/officeDocument/2006/relationships/image" Target="../media/image17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jp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jpg"/><Relationship Id="rId5" Type="http://schemas.openxmlformats.org/officeDocument/2006/relationships/image" Target="../media/image46.png"/><Relationship Id="rId10" Type="http://schemas.openxmlformats.org/officeDocument/2006/relationships/image" Target="../media/image51.jpg"/><Relationship Id="rId4" Type="http://schemas.openxmlformats.org/officeDocument/2006/relationships/image" Target="../media/image45.jp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7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72001" y="3959072"/>
            <a:ext cx="4944110" cy="594995"/>
          </a:xfrm>
          <a:custGeom>
            <a:avLst/>
            <a:gdLst/>
            <a:ahLst/>
            <a:cxnLst/>
            <a:rect l="l" t="t" r="r" b="b"/>
            <a:pathLst>
              <a:path w="4944109" h="594995">
                <a:moveTo>
                  <a:pt x="0" y="594918"/>
                </a:moveTo>
                <a:lnTo>
                  <a:pt x="4943995" y="594918"/>
                </a:lnTo>
                <a:lnTo>
                  <a:pt x="4943995" y="0"/>
                </a:lnTo>
                <a:lnTo>
                  <a:pt x="0" y="0"/>
                </a:lnTo>
                <a:lnTo>
                  <a:pt x="0" y="594918"/>
                </a:lnTo>
                <a:close/>
              </a:path>
            </a:pathLst>
          </a:custGeom>
          <a:solidFill>
            <a:srgbClr val="36AB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63035" y="4002127"/>
            <a:ext cx="46475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5532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КОМПЛЕКСНОЕ ОСНАЩЕНИЕ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СОВРЕМЕННОЙ  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ОБРАЗОВАТЕЛЬНОЙ</a:t>
            </a:r>
            <a:r>
              <a:rPr sz="12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ОРГАНИЗАЦИИ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ОТ ООО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ТОРГОВЫЙ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ДОМ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ПРОСВЕЩЕНИЕ-РЕГИОН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72001" y="294005"/>
            <a:ext cx="5471998" cy="314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ct val="100000"/>
              </a:lnSpc>
            </a:pPr>
            <a:r>
              <a:rPr spc="-10" dirty="0"/>
              <a:t>СОВМЕСТНЫЕ</a:t>
            </a:r>
            <a:r>
              <a:rPr spc="-70" dirty="0"/>
              <a:t> </a:t>
            </a:r>
            <a:r>
              <a:rPr spc="-30" dirty="0"/>
              <a:t>РАЗРАБОТКИ</a:t>
            </a:r>
          </a:p>
        </p:txBody>
      </p:sp>
      <p:sp>
        <p:nvSpPr>
          <p:cNvPr id="6" name="object 6"/>
          <p:cNvSpPr/>
          <p:nvPr/>
        </p:nvSpPr>
        <p:spPr>
          <a:xfrm>
            <a:off x="6194653" y="837082"/>
            <a:ext cx="2177580" cy="2046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0600" y="3108325"/>
            <a:ext cx="2493505" cy="1662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pic>
        <p:nvPicPr>
          <p:cNvPr id="9" name="Изображение 8" descr="1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127125"/>
            <a:ext cx="1737647" cy="173764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object 2"/>
          <p:cNvSpPr/>
          <p:nvPr/>
        </p:nvSpPr>
        <p:spPr>
          <a:xfrm>
            <a:off x="892529" y="925093"/>
            <a:ext cx="2108936" cy="30417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 txBox="1"/>
          <p:nvPr/>
        </p:nvSpPr>
        <p:spPr>
          <a:xfrm>
            <a:off x="666983" y="4184740"/>
            <a:ext cx="2404110" cy="469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6110" marR="5080" indent="-614045">
              <a:lnSpc>
                <a:spcPct val="100000"/>
              </a:lnSpc>
            </a:pPr>
            <a:r>
              <a:rPr sz="1500" spc="5" dirty="0">
                <a:solidFill>
                  <a:srgbClr val="36ABF2"/>
                </a:solidFill>
                <a:latin typeface="Arial"/>
                <a:cs typeface="Arial"/>
              </a:rPr>
              <a:t>Мобильная</a:t>
            </a:r>
            <a:r>
              <a:rPr sz="1500" spc="-60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6ABF2"/>
                </a:solidFill>
                <a:latin typeface="Arial"/>
                <a:cs typeface="Arial"/>
              </a:rPr>
              <a:t>интерактивная  </a:t>
            </a:r>
            <a:r>
              <a:rPr sz="1500" spc="-5" dirty="0">
                <a:solidFill>
                  <a:srgbClr val="36ABF2"/>
                </a:solidFill>
                <a:latin typeface="Arial"/>
                <a:cs typeface="Arial"/>
              </a:rPr>
              <a:t>лаборатория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0006" y="921405"/>
            <a:ext cx="2624848" cy="3785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38319" y="3990393"/>
            <a:ext cx="3670935" cy="605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ct val="100000"/>
              </a:lnSpc>
              <a:defRPr sz="130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dirty="0"/>
              <a:t>Оснащена автономной системой  водоснабжения, компьютером, вэб-камерой  и устройством отображения информации.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38319" y="1021232"/>
            <a:ext cx="3849370" cy="605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3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Мобильный </a:t>
            </a:r>
            <a:r>
              <a:rPr sz="1300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лабораторный </a:t>
            </a:r>
            <a:r>
              <a:rPr sz="13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комплекс </a:t>
            </a:r>
            <a:r>
              <a:rPr sz="1300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для учебной  </a:t>
            </a:r>
            <a:r>
              <a:rPr sz="13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практической и проектной</a:t>
            </a:r>
            <a:r>
              <a:rPr sz="1300" spc="-7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деятельности</a:t>
            </a:r>
            <a:endParaRPr sz="13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по </a:t>
            </a:r>
            <a:r>
              <a:rPr sz="1300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естественнонаучным</a:t>
            </a:r>
            <a:r>
              <a:rPr sz="1300" spc="-5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дисциплинам</a:t>
            </a:r>
            <a:r>
              <a:rPr sz="1300" dirty="0">
                <a:solidFill>
                  <a:srgbClr val="36ABF2"/>
                </a:solidFill>
                <a:latin typeface="Arial"/>
                <a:cs typeface="Arial"/>
              </a:rPr>
              <a:t>.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38319" y="2011832"/>
            <a:ext cx="3882390" cy="80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ct val="100000"/>
              </a:lnSpc>
              <a:defRPr sz="130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dirty="0"/>
              <a:t>Мобильная интерактивная лаборатория включает  необходимые компоненты для проведения  демонстраций, экспериментов и лабораторных  опытов по физике, химии, биологии.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38319" y="3002432"/>
            <a:ext cx="3475990" cy="80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ct val="100000"/>
              </a:lnSpc>
              <a:defRPr sz="130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dirty="0"/>
              <a:t>Мобильная интерактивная лаборатория  располагается на универсальной мобильной  базе (УМБ) для хранения и транспортировки  оборудования.</a:t>
            </a:r>
          </a:p>
        </p:txBody>
      </p:sp>
      <p:sp>
        <p:nvSpPr>
          <p:cNvPr id="7" name="object 7"/>
          <p:cNvSpPr/>
          <p:nvPr/>
        </p:nvSpPr>
        <p:spPr>
          <a:xfrm>
            <a:off x="4011002" y="1055992"/>
            <a:ext cx="584200" cy="596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74502" y="1055992"/>
            <a:ext cx="457200" cy="596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39108" y="1089685"/>
            <a:ext cx="471170" cy="471170"/>
          </a:xfrm>
          <a:custGeom>
            <a:avLst/>
            <a:gdLst/>
            <a:ahLst/>
            <a:cxnLst/>
            <a:rect l="l" t="t" r="r" b="b"/>
            <a:pathLst>
              <a:path w="471170" h="471169">
                <a:moveTo>
                  <a:pt x="235305" y="0"/>
                </a:moveTo>
                <a:lnTo>
                  <a:pt x="187882" y="4780"/>
                </a:lnTo>
                <a:lnTo>
                  <a:pt x="143712" y="18492"/>
                </a:lnTo>
                <a:lnTo>
                  <a:pt x="103742" y="40188"/>
                </a:lnTo>
                <a:lnTo>
                  <a:pt x="68918" y="68922"/>
                </a:lnTo>
                <a:lnTo>
                  <a:pt x="40185" y="103748"/>
                </a:lnTo>
                <a:lnTo>
                  <a:pt x="18491" y="143717"/>
                </a:lnTo>
                <a:lnTo>
                  <a:pt x="4780" y="187885"/>
                </a:lnTo>
                <a:lnTo>
                  <a:pt x="0" y="235305"/>
                </a:lnTo>
                <a:lnTo>
                  <a:pt x="4780" y="282728"/>
                </a:lnTo>
                <a:lnTo>
                  <a:pt x="18491" y="326898"/>
                </a:lnTo>
                <a:lnTo>
                  <a:pt x="40185" y="366868"/>
                </a:lnTo>
                <a:lnTo>
                  <a:pt x="68918" y="401693"/>
                </a:lnTo>
                <a:lnTo>
                  <a:pt x="103742" y="430425"/>
                </a:lnTo>
                <a:lnTo>
                  <a:pt x="143712" y="452120"/>
                </a:lnTo>
                <a:lnTo>
                  <a:pt x="187882" y="465830"/>
                </a:lnTo>
                <a:lnTo>
                  <a:pt x="235305" y="470611"/>
                </a:lnTo>
                <a:lnTo>
                  <a:pt x="282724" y="465830"/>
                </a:lnTo>
                <a:lnTo>
                  <a:pt x="326891" y="452120"/>
                </a:lnTo>
                <a:lnTo>
                  <a:pt x="366859" y="430425"/>
                </a:lnTo>
                <a:lnTo>
                  <a:pt x="401681" y="401693"/>
                </a:lnTo>
                <a:lnTo>
                  <a:pt x="430413" y="366868"/>
                </a:lnTo>
                <a:lnTo>
                  <a:pt x="452107" y="326898"/>
                </a:lnTo>
                <a:lnTo>
                  <a:pt x="465818" y="282728"/>
                </a:lnTo>
                <a:lnTo>
                  <a:pt x="470598" y="235305"/>
                </a:lnTo>
                <a:lnTo>
                  <a:pt x="465818" y="187885"/>
                </a:lnTo>
                <a:lnTo>
                  <a:pt x="452107" y="143717"/>
                </a:lnTo>
                <a:lnTo>
                  <a:pt x="430413" y="103748"/>
                </a:lnTo>
                <a:lnTo>
                  <a:pt x="401681" y="68922"/>
                </a:lnTo>
                <a:lnTo>
                  <a:pt x="366859" y="40188"/>
                </a:lnTo>
                <a:lnTo>
                  <a:pt x="326891" y="18492"/>
                </a:lnTo>
                <a:lnTo>
                  <a:pt x="282724" y="4780"/>
                </a:lnTo>
                <a:lnTo>
                  <a:pt x="235305" y="0"/>
                </a:lnTo>
                <a:close/>
              </a:path>
            </a:pathLst>
          </a:custGeom>
          <a:solidFill>
            <a:srgbClr val="00B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24705" y="1111630"/>
            <a:ext cx="30543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640" dirty="0">
                <a:solidFill>
                  <a:srgbClr val="FFFFFF"/>
                </a:solidFill>
                <a:latin typeface="Arial"/>
                <a:cs typeface="Arial"/>
              </a:rPr>
              <a:t>ü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63110" y="1194981"/>
            <a:ext cx="241300" cy="229235"/>
          </a:xfrm>
          <a:custGeom>
            <a:avLst/>
            <a:gdLst/>
            <a:ahLst/>
            <a:cxnLst/>
            <a:rect l="l" t="t" r="r" b="b"/>
            <a:pathLst>
              <a:path w="241300" h="229234">
                <a:moveTo>
                  <a:pt x="144805" y="71704"/>
                </a:moveTo>
                <a:lnTo>
                  <a:pt x="122843" y="95233"/>
                </a:lnTo>
                <a:lnTo>
                  <a:pt x="102962" y="119108"/>
                </a:lnTo>
                <a:lnTo>
                  <a:pt x="85162" y="143329"/>
                </a:lnTo>
                <a:lnTo>
                  <a:pt x="69443" y="167894"/>
                </a:lnTo>
                <a:lnTo>
                  <a:pt x="64071" y="155740"/>
                </a:lnTo>
                <a:lnTo>
                  <a:pt x="56092" y="139864"/>
                </a:lnTo>
                <a:lnTo>
                  <a:pt x="48482" y="128525"/>
                </a:lnTo>
                <a:lnTo>
                  <a:pt x="41243" y="121723"/>
                </a:lnTo>
                <a:lnTo>
                  <a:pt x="34378" y="119456"/>
                </a:lnTo>
                <a:lnTo>
                  <a:pt x="26365" y="120692"/>
                </a:lnTo>
                <a:lnTo>
                  <a:pt x="17965" y="124401"/>
                </a:lnTo>
                <a:lnTo>
                  <a:pt x="9177" y="130584"/>
                </a:lnTo>
                <a:lnTo>
                  <a:pt x="0" y="139242"/>
                </a:lnTo>
                <a:lnTo>
                  <a:pt x="7404" y="141795"/>
                </a:lnTo>
                <a:lnTo>
                  <a:pt x="14084" y="146951"/>
                </a:lnTo>
                <a:lnTo>
                  <a:pt x="34290" y="179278"/>
                </a:lnTo>
                <a:lnTo>
                  <a:pt x="50566" y="217901"/>
                </a:lnTo>
                <a:lnTo>
                  <a:pt x="54165" y="228663"/>
                </a:lnTo>
                <a:lnTo>
                  <a:pt x="57672" y="225618"/>
                </a:lnTo>
                <a:lnTo>
                  <a:pt x="62460" y="221854"/>
                </a:lnTo>
                <a:lnTo>
                  <a:pt x="68526" y="217374"/>
                </a:lnTo>
                <a:lnTo>
                  <a:pt x="75869" y="212178"/>
                </a:lnTo>
                <a:lnTo>
                  <a:pt x="88722" y="203492"/>
                </a:lnTo>
                <a:lnTo>
                  <a:pt x="102050" y="177753"/>
                </a:lnTo>
                <a:lnTo>
                  <a:pt x="136778" y="123403"/>
                </a:lnTo>
                <a:lnTo>
                  <a:pt x="180402" y="67601"/>
                </a:lnTo>
                <a:lnTo>
                  <a:pt x="221727" y="24542"/>
                </a:lnTo>
                <a:lnTo>
                  <a:pt x="240830" y="8674"/>
                </a:lnTo>
                <a:lnTo>
                  <a:pt x="234746" y="0"/>
                </a:lnTo>
                <a:lnTo>
                  <a:pt x="212651" y="13854"/>
                </a:lnTo>
                <a:lnTo>
                  <a:pt x="190295" y="30422"/>
                </a:lnTo>
                <a:lnTo>
                  <a:pt x="167679" y="49706"/>
                </a:lnTo>
                <a:lnTo>
                  <a:pt x="144805" y="71704"/>
                </a:lnTo>
                <a:close/>
              </a:path>
            </a:pathLst>
          </a:custGeom>
          <a:ln w="85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11002" y="2049094"/>
            <a:ext cx="584200" cy="596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74502" y="2049094"/>
            <a:ext cx="457200" cy="596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36021" y="2082749"/>
            <a:ext cx="471170" cy="471170"/>
          </a:xfrm>
          <a:custGeom>
            <a:avLst/>
            <a:gdLst/>
            <a:ahLst/>
            <a:cxnLst/>
            <a:rect l="l" t="t" r="r" b="b"/>
            <a:pathLst>
              <a:path w="471170" h="471169">
                <a:moveTo>
                  <a:pt x="235305" y="0"/>
                </a:moveTo>
                <a:lnTo>
                  <a:pt x="187882" y="4780"/>
                </a:lnTo>
                <a:lnTo>
                  <a:pt x="143712" y="18492"/>
                </a:lnTo>
                <a:lnTo>
                  <a:pt x="103742" y="40188"/>
                </a:lnTo>
                <a:lnTo>
                  <a:pt x="68918" y="68922"/>
                </a:lnTo>
                <a:lnTo>
                  <a:pt x="40185" y="103748"/>
                </a:lnTo>
                <a:lnTo>
                  <a:pt x="18491" y="143717"/>
                </a:lnTo>
                <a:lnTo>
                  <a:pt x="4780" y="187885"/>
                </a:lnTo>
                <a:lnTo>
                  <a:pt x="0" y="235305"/>
                </a:lnTo>
                <a:lnTo>
                  <a:pt x="4780" y="282725"/>
                </a:lnTo>
                <a:lnTo>
                  <a:pt x="18491" y="326893"/>
                </a:lnTo>
                <a:lnTo>
                  <a:pt x="40185" y="366863"/>
                </a:lnTo>
                <a:lnTo>
                  <a:pt x="68918" y="401688"/>
                </a:lnTo>
                <a:lnTo>
                  <a:pt x="103742" y="430422"/>
                </a:lnTo>
                <a:lnTo>
                  <a:pt x="143712" y="452118"/>
                </a:lnTo>
                <a:lnTo>
                  <a:pt x="187882" y="465830"/>
                </a:lnTo>
                <a:lnTo>
                  <a:pt x="235305" y="470611"/>
                </a:lnTo>
                <a:lnTo>
                  <a:pt x="282724" y="465830"/>
                </a:lnTo>
                <a:lnTo>
                  <a:pt x="326891" y="452118"/>
                </a:lnTo>
                <a:lnTo>
                  <a:pt x="366859" y="430422"/>
                </a:lnTo>
                <a:lnTo>
                  <a:pt x="401681" y="401688"/>
                </a:lnTo>
                <a:lnTo>
                  <a:pt x="430413" y="366863"/>
                </a:lnTo>
                <a:lnTo>
                  <a:pt x="452107" y="326893"/>
                </a:lnTo>
                <a:lnTo>
                  <a:pt x="465818" y="282725"/>
                </a:lnTo>
                <a:lnTo>
                  <a:pt x="470598" y="235305"/>
                </a:lnTo>
                <a:lnTo>
                  <a:pt x="465818" y="187885"/>
                </a:lnTo>
                <a:lnTo>
                  <a:pt x="452107" y="143717"/>
                </a:lnTo>
                <a:lnTo>
                  <a:pt x="430413" y="103748"/>
                </a:lnTo>
                <a:lnTo>
                  <a:pt x="401681" y="68922"/>
                </a:lnTo>
                <a:lnTo>
                  <a:pt x="366859" y="40188"/>
                </a:lnTo>
                <a:lnTo>
                  <a:pt x="326891" y="18492"/>
                </a:lnTo>
                <a:lnTo>
                  <a:pt x="282724" y="4780"/>
                </a:lnTo>
                <a:lnTo>
                  <a:pt x="235305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121619" y="2104694"/>
            <a:ext cx="30543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640" dirty="0">
                <a:solidFill>
                  <a:srgbClr val="FFFFFF"/>
                </a:solidFill>
                <a:latin typeface="Arial"/>
                <a:cs typeface="Arial"/>
              </a:rPr>
              <a:t>ü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60024" y="2188044"/>
            <a:ext cx="241300" cy="229235"/>
          </a:xfrm>
          <a:custGeom>
            <a:avLst/>
            <a:gdLst/>
            <a:ahLst/>
            <a:cxnLst/>
            <a:rect l="l" t="t" r="r" b="b"/>
            <a:pathLst>
              <a:path w="241300" h="229235">
                <a:moveTo>
                  <a:pt x="144805" y="71704"/>
                </a:moveTo>
                <a:lnTo>
                  <a:pt x="122843" y="95233"/>
                </a:lnTo>
                <a:lnTo>
                  <a:pt x="102962" y="119108"/>
                </a:lnTo>
                <a:lnTo>
                  <a:pt x="85162" y="143329"/>
                </a:lnTo>
                <a:lnTo>
                  <a:pt x="69443" y="167893"/>
                </a:lnTo>
                <a:lnTo>
                  <a:pt x="64071" y="155740"/>
                </a:lnTo>
                <a:lnTo>
                  <a:pt x="56092" y="139864"/>
                </a:lnTo>
                <a:lnTo>
                  <a:pt x="48482" y="128525"/>
                </a:lnTo>
                <a:lnTo>
                  <a:pt x="41243" y="121723"/>
                </a:lnTo>
                <a:lnTo>
                  <a:pt x="34378" y="119456"/>
                </a:lnTo>
                <a:lnTo>
                  <a:pt x="26365" y="120692"/>
                </a:lnTo>
                <a:lnTo>
                  <a:pt x="17965" y="124401"/>
                </a:lnTo>
                <a:lnTo>
                  <a:pt x="9177" y="130584"/>
                </a:lnTo>
                <a:lnTo>
                  <a:pt x="0" y="139242"/>
                </a:lnTo>
                <a:lnTo>
                  <a:pt x="7404" y="141795"/>
                </a:lnTo>
                <a:lnTo>
                  <a:pt x="14084" y="146951"/>
                </a:lnTo>
                <a:lnTo>
                  <a:pt x="34290" y="179278"/>
                </a:lnTo>
                <a:lnTo>
                  <a:pt x="50566" y="217901"/>
                </a:lnTo>
                <a:lnTo>
                  <a:pt x="54165" y="228663"/>
                </a:lnTo>
                <a:lnTo>
                  <a:pt x="57672" y="225618"/>
                </a:lnTo>
                <a:lnTo>
                  <a:pt x="62460" y="221854"/>
                </a:lnTo>
                <a:lnTo>
                  <a:pt x="68526" y="217374"/>
                </a:lnTo>
                <a:lnTo>
                  <a:pt x="75869" y="212178"/>
                </a:lnTo>
                <a:lnTo>
                  <a:pt x="88722" y="203492"/>
                </a:lnTo>
                <a:lnTo>
                  <a:pt x="102050" y="177753"/>
                </a:lnTo>
                <a:lnTo>
                  <a:pt x="136778" y="123403"/>
                </a:lnTo>
                <a:lnTo>
                  <a:pt x="180402" y="67601"/>
                </a:lnTo>
                <a:lnTo>
                  <a:pt x="221727" y="24542"/>
                </a:lnTo>
                <a:lnTo>
                  <a:pt x="240830" y="8674"/>
                </a:lnTo>
                <a:lnTo>
                  <a:pt x="234746" y="0"/>
                </a:lnTo>
                <a:lnTo>
                  <a:pt x="212651" y="13854"/>
                </a:lnTo>
                <a:lnTo>
                  <a:pt x="190295" y="30422"/>
                </a:lnTo>
                <a:lnTo>
                  <a:pt x="167679" y="49706"/>
                </a:lnTo>
                <a:lnTo>
                  <a:pt x="144805" y="71704"/>
                </a:lnTo>
                <a:close/>
              </a:path>
            </a:pathLst>
          </a:custGeom>
          <a:ln w="85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11002" y="3042196"/>
            <a:ext cx="584200" cy="596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74502" y="3042196"/>
            <a:ext cx="457200" cy="596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36021" y="3076270"/>
            <a:ext cx="471170" cy="471170"/>
          </a:xfrm>
          <a:custGeom>
            <a:avLst/>
            <a:gdLst/>
            <a:ahLst/>
            <a:cxnLst/>
            <a:rect l="l" t="t" r="r" b="b"/>
            <a:pathLst>
              <a:path w="471170" h="471170">
                <a:moveTo>
                  <a:pt x="235305" y="0"/>
                </a:moveTo>
                <a:lnTo>
                  <a:pt x="187882" y="4780"/>
                </a:lnTo>
                <a:lnTo>
                  <a:pt x="143712" y="18492"/>
                </a:lnTo>
                <a:lnTo>
                  <a:pt x="103742" y="40188"/>
                </a:lnTo>
                <a:lnTo>
                  <a:pt x="68918" y="68922"/>
                </a:lnTo>
                <a:lnTo>
                  <a:pt x="40185" y="103748"/>
                </a:lnTo>
                <a:lnTo>
                  <a:pt x="18491" y="143717"/>
                </a:lnTo>
                <a:lnTo>
                  <a:pt x="4780" y="187885"/>
                </a:lnTo>
                <a:lnTo>
                  <a:pt x="0" y="235305"/>
                </a:lnTo>
                <a:lnTo>
                  <a:pt x="4780" y="282725"/>
                </a:lnTo>
                <a:lnTo>
                  <a:pt x="18491" y="326893"/>
                </a:lnTo>
                <a:lnTo>
                  <a:pt x="40185" y="366863"/>
                </a:lnTo>
                <a:lnTo>
                  <a:pt x="68918" y="401688"/>
                </a:lnTo>
                <a:lnTo>
                  <a:pt x="103742" y="430422"/>
                </a:lnTo>
                <a:lnTo>
                  <a:pt x="143712" y="452118"/>
                </a:lnTo>
                <a:lnTo>
                  <a:pt x="187882" y="465830"/>
                </a:lnTo>
                <a:lnTo>
                  <a:pt x="235305" y="470611"/>
                </a:lnTo>
                <a:lnTo>
                  <a:pt x="282724" y="465830"/>
                </a:lnTo>
                <a:lnTo>
                  <a:pt x="326891" y="452118"/>
                </a:lnTo>
                <a:lnTo>
                  <a:pt x="366859" y="430422"/>
                </a:lnTo>
                <a:lnTo>
                  <a:pt x="401681" y="401688"/>
                </a:lnTo>
                <a:lnTo>
                  <a:pt x="430413" y="366863"/>
                </a:lnTo>
                <a:lnTo>
                  <a:pt x="452107" y="326893"/>
                </a:lnTo>
                <a:lnTo>
                  <a:pt x="465818" y="282725"/>
                </a:lnTo>
                <a:lnTo>
                  <a:pt x="470598" y="235305"/>
                </a:lnTo>
                <a:lnTo>
                  <a:pt x="465818" y="187885"/>
                </a:lnTo>
                <a:lnTo>
                  <a:pt x="452107" y="143717"/>
                </a:lnTo>
                <a:lnTo>
                  <a:pt x="430413" y="103748"/>
                </a:lnTo>
                <a:lnTo>
                  <a:pt x="401681" y="68922"/>
                </a:lnTo>
                <a:lnTo>
                  <a:pt x="366859" y="40188"/>
                </a:lnTo>
                <a:lnTo>
                  <a:pt x="326891" y="18492"/>
                </a:lnTo>
                <a:lnTo>
                  <a:pt x="282724" y="4780"/>
                </a:lnTo>
                <a:lnTo>
                  <a:pt x="235305" y="0"/>
                </a:lnTo>
                <a:close/>
              </a:path>
            </a:pathLst>
          </a:custGeom>
          <a:solidFill>
            <a:srgbClr val="EB81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121619" y="3098215"/>
            <a:ext cx="30543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640" dirty="0">
                <a:solidFill>
                  <a:srgbClr val="FFFFFF"/>
                </a:solidFill>
                <a:latin typeface="Arial"/>
                <a:cs typeface="Arial"/>
              </a:rPr>
              <a:t>ü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160024" y="3181565"/>
            <a:ext cx="241300" cy="229235"/>
          </a:xfrm>
          <a:custGeom>
            <a:avLst/>
            <a:gdLst/>
            <a:ahLst/>
            <a:cxnLst/>
            <a:rect l="l" t="t" r="r" b="b"/>
            <a:pathLst>
              <a:path w="241300" h="229235">
                <a:moveTo>
                  <a:pt x="144805" y="71704"/>
                </a:moveTo>
                <a:lnTo>
                  <a:pt x="122843" y="95233"/>
                </a:lnTo>
                <a:lnTo>
                  <a:pt x="102962" y="119108"/>
                </a:lnTo>
                <a:lnTo>
                  <a:pt x="85162" y="143329"/>
                </a:lnTo>
                <a:lnTo>
                  <a:pt x="69443" y="167893"/>
                </a:lnTo>
                <a:lnTo>
                  <a:pt x="64071" y="155740"/>
                </a:lnTo>
                <a:lnTo>
                  <a:pt x="56092" y="139864"/>
                </a:lnTo>
                <a:lnTo>
                  <a:pt x="48482" y="128525"/>
                </a:lnTo>
                <a:lnTo>
                  <a:pt x="41243" y="121723"/>
                </a:lnTo>
                <a:lnTo>
                  <a:pt x="34378" y="119456"/>
                </a:lnTo>
                <a:lnTo>
                  <a:pt x="26365" y="120692"/>
                </a:lnTo>
                <a:lnTo>
                  <a:pt x="17965" y="124401"/>
                </a:lnTo>
                <a:lnTo>
                  <a:pt x="9177" y="130584"/>
                </a:lnTo>
                <a:lnTo>
                  <a:pt x="0" y="139242"/>
                </a:lnTo>
                <a:lnTo>
                  <a:pt x="7404" y="141795"/>
                </a:lnTo>
                <a:lnTo>
                  <a:pt x="14084" y="146951"/>
                </a:lnTo>
                <a:lnTo>
                  <a:pt x="34290" y="179278"/>
                </a:lnTo>
                <a:lnTo>
                  <a:pt x="50566" y="217901"/>
                </a:lnTo>
                <a:lnTo>
                  <a:pt x="54165" y="228663"/>
                </a:lnTo>
                <a:lnTo>
                  <a:pt x="57672" y="225618"/>
                </a:lnTo>
                <a:lnTo>
                  <a:pt x="62460" y="221854"/>
                </a:lnTo>
                <a:lnTo>
                  <a:pt x="68526" y="217374"/>
                </a:lnTo>
                <a:lnTo>
                  <a:pt x="75869" y="212178"/>
                </a:lnTo>
                <a:lnTo>
                  <a:pt x="88722" y="203492"/>
                </a:lnTo>
                <a:lnTo>
                  <a:pt x="102050" y="177753"/>
                </a:lnTo>
                <a:lnTo>
                  <a:pt x="136778" y="123403"/>
                </a:lnTo>
                <a:lnTo>
                  <a:pt x="180402" y="67601"/>
                </a:lnTo>
                <a:lnTo>
                  <a:pt x="221727" y="24542"/>
                </a:lnTo>
                <a:lnTo>
                  <a:pt x="240830" y="8674"/>
                </a:lnTo>
                <a:lnTo>
                  <a:pt x="234746" y="0"/>
                </a:lnTo>
                <a:lnTo>
                  <a:pt x="212651" y="13854"/>
                </a:lnTo>
                <a:lnTo>
                  <a:pt x="190295" y="30422"/>
                </a:lnTo>
                <a:lnTo>
                  <a:pt x="167679" y="49706"/>
                </a:lnTo>
                <a:lnTo>
                  <a:pt x="144805" y="71704"/>
                </a:lnTo>
                <a:close/>
              </a:path>
            </a:pathLst>
          </a:custGeom>
          <a:ln w="85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5086820"/>
            <a:ext cx="9139555" cy="61594"/>
          </a:xfrm>
          <a:custGeom>
            <a:avLst/>
            <a:gdLst/>
            <a:ahLst/>
            <a:cxnLst/>
            <a:rect l="l" t="t" r="r" b="b"/>
            <a:pathLst>
              <a:path w="9139555" h="61595">
                <a:moveTo>
                  <a:pt x="0" y="61175"/>
                </a:moveTo>
                <a:lnTo>
                  <a:pt x="0" y="0"/>
                </a:lnTo>
                <a:lnTo>
                  <a:pt x="9139567" y="0"/>
                </a:lnTo>
                <a:lnTo>
                  <a:pt x="9139567" y="61175"/>
                </a:lnTo>
                <a:lnTo>
                  <a:pt x="0" y="61175"/>
                </a:lnTo>
                <a:close/>
              </a:path>
            </a:pathLst>
          </a:custGeom>
          <a:solidFill>
            <a:srgbClr val="36AB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9144000" cy="542290"/>
          </a:xfrm>
          <a:custGeom>
            <a:avLst/>
            <a:gdLst/>
            <a:ahLst/>
            <a:cxnLst/>
            <a:rect l="l" t="t" r="r" b="b"/>
            <a:pathLst>
              <a:path w="9144000" h="542290">
                <a:moveTo>
                  <a:pt x="0" y="541845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541845"/>
                </a:lnTo>
                <a:lnTo>
                  <a:pt x="0" y="541845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8068309" cy="481965"/>
          </a:xfrm>
          <a:custGeom>
            <a:avLst/>
            <a:gdLst/>
            <a:ahLst/>
            <a:cxnLst/>
            <a:rect l="l" t="t" r="r" b="b"/>
            <a:pathLst>
              <a:path w="8068309" h="481965">
                <a:moveTo>
                  <a:pt x="8068120" y="0"/>
                </a:moveTo>
                <a:lnTo>
                  <a:pt x="0" y="0"/>
                </a:lnTo>
                <a:lnTo>
                  <a:pt x="0" y="481571"/>
                </a:lnTo>
                <a:lnTo>
                  <a:pt x="7892995" y="481571"/>
                </a:lnTo>
                <a:lnTo>
                  <a:pt x="8068120" y="0"/>
                </a:lnTo>
                <a:close/>
              </a:path>
            </a:pathLst>
          </a:custGeom>
          <a:solidFill>
            <a:srgbClr val="36AB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37384" y="4845456"/>
            <a:ext cx="506730" cy="302895"/>
          </a:xfrm>
          <a:custGeom>
            <a:avLst/>
            <a:gdLst/>
            <a:ahLst/>
            <a:cxnLst/>
            <a:rect l="l" t="t" r="r" b="b"/>
            <a:pathLst>
              <a:path w="506729" h="302895">
                <a:moveTo>
                  <a:pt x="506615" y="0"/>
                </a:moveTo>
                <a:lnTo>
                  <a:pt x="0" y="0"/>
                </a:lnTo>
                <a:lnTo>
                  <a:pt x="111251" y="302539"/>
                </a:lnTo>
                <a:lnTo>
                  <a:pt x="504240" y="302539"/>
                </a:lnTo>
                <a:lnTo>
                  <a:pt x="506615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99996" y="78281"/>
            <a:ext cx="911999" cy="3757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0">
              <a:lnSpc>
                <a:spcPct val="100000"/>
              </a:lnSpc>
            </a:pPr>
            <a:r>
              <a:rPr sz="1400" spc="-5" dirty="0"/>
              <a:t>МОБИЛЬНАЯ </a:t>
            </a:r>
            <a:r>
              <a:rPr sz="1400" spc="-30" dirty="0"/>
              <a:t>ЛАБОРАТОРИЯ </a:t>
            </a:r>
            <a:r>
              <a:rPr sz="1400" spc="-15" dirty="0"/>
              <a:t>МОДУЛЯ </a:t>
            </a:r>
            <a:r>
              <a:rPr sz="1400" spc="-10" dirty="0"/>
              <a:t>ЕСТЕСТВЕННОНАУЧНЫХ</a:t>
            </a:r>
            <a:r>
              <a:rPr sz="1400" spc="90" dirty="0"/>
              <a:t> </a:t>
            </a:r>
            <a:r>
              <a:rPr sz="1400" spc="-10" dirty="0"/>
              <a:t>ИССЛЕДОВАНИЙ</a:t>
            </a:r>
            <a:endParaRPr sz="1400"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32" name="object 14"/>
          <p:cNvSpPr/>
          <p:nvPr/>
        </p:nvSpPr>
        <p:spPr>
          <a:xfrm>
            <a:off x="4011002" y="4014485"/>
            <a:ext cx="471170" cy="471170"/>
          </a:xfrm>
          <a:custGeom>
            <a:avLst/>
            <a:gdLst/>
            <a:ahLst/>
            <a:cxnLst/>
            <a:rect l="l" t="t" r="r" b="b"/>
            <a:pathLst>
              <a:path w="471170" h="471169">
                <a:moveTo>
                  <a:pt x="235305" y="0"/>
                </a:moveTo>
                <a:lnTo>
                  <a:pt x="187882" y="4780"/>
                </a:lnTo>
                <a:lnTo>
                  <a:pt x="143712" y="18492"/>
                </a:lnTo>
                <a:lnTo>
                  <a:pt x="103742" y="40188"/>
                </a:lnTo>
                <a:lnTo>
                  <a:pt x="68918" y="68922"/>
                </a:lnTo>
                <a:lnTo>
                  <a:pt x="40185" y="103748"/>
                </a:lnTo>
                <a:lnTo>
                  <a:pt x="18491" y="143717"/>
                </a:lnTo>
                <a:lnTo>
                  <a:pt x="4780" y="187885"/>
                </a:lnTo>
                <a:lnTo>
                  <a:pt x="0" y="235305"/>
                </a:lnTo>
                <a:lnTo>
                  <a:pt x="4780" y="282725"/>
                </a:lnTo>
                <a:lnTo>
                  <a:pt x="18491" y="326893"/>
                </a:lnTo>
                <a:lnTo>
                  <a:pt x="40185" y="366863"/>
                </a:lnTo>
                <a:lnTo>
                  <a:pt x="68918" y="401688"/>
                </a:lnTo>
                <a:lnTo>
                  <a:pt x="103742" y="430422"/>
                </a:lnTo>
                <a:lnTo>
                  <a:pt x="143712" y="452118"/>
                </a:lnTo>
                <a:lnTo>
                  <a:pt x="187882" y="465830"/>
                </a:lnTo>
                <a:lnTo>
                  <a:pt x="235305" y="470611"/>
                </a:lnTo>
                <a:lnTo>
                  <a:pt x="282724" y="465830"/>
                </a:lnTo>
                <a:lnTo>
                  <a:pt x="326891" y="452118"/>
                </a:lnTo>
                <a:lnTo>
                  <a:pt x="366859" y="430422"/>
                </a:lnTo>
                <a:lnTo>
                  <a:pt x="401681" y="401688"/>
                </a:lnTo>
                <a:lnTo>
                  <a:pt x="430413" y="366863"/>
                </a:lnTo>
                <a:lnTo>
                  <a:pt x="452107" y="326893"/>
                </a:lnTo>
                <a:lnTo>
                  <a:pt x="465818" y="282725"/>
                </a:lnTo>
                <a:lnTo>
                  <a:pt x="470598" y="235305"/>
                </a:lnTo>
                <a:lnTo>
                  <a:pt x="465818" y="187885"/>
                </a:lnTo>
                <a:lnTo>
                  <a:pt x="452107" y="143717"/>
                </a:lnTo>
                <a:lnTo>
                  <a:pt x="430413" y="103748"/>
                </a:lnTo>
                <a:lnTo>
                  <a:pt x="401681" y="68922"/>
                </a:lnTo>
                <a:lnTo>
                  <a:pt x="366859" y="40188"/>
                </a:lnTo>
                <a:lnTo>
                  <a:pt x="326891" y="18492"/>
                </a:lnTo>
                <a:lnTo>
                  <a:pt x="282724" y="4780"/>
                </a:lnTo>
                <a:lnTo>
                  <a:pt x="235305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5"/>
          <p:cNvSpPr txBox="1"/>
          <p:nvPr/>
        </p:nvSpPr>
        <p:spPr>
          <a:xfrm>
            <a:off x="4096600" y="4036430"/>
            <a:ext cx="30543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640" dirty="0">
                <a:solidFill>
                  <a:srgbClr val="FFFFFF"/>
                </a:solidFill>
                <a:latin typeface="Arial"/>
                <a:cs typeface="Arial"/>
              </a:rPr>
              <a:t>ü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4" name="object 16"/>
          <p:cNvSpPr/>
          <p:nvPr/>
        </p:nvSpPr>
        <p:spPr>
          <a:xfrm>
            <a:off x="4135005" y="4119780"/>
            <a:ext cx="241300" cy="229235"/>
          </a:xfrm>
          <a:custGeom>
            <a:avLst/>
            <a:gdLst/>
            <a:ahLst/>
            <a:cxnLst/>
            <a:rect l="l" t="t" r="r" b="b"/>
            <a:pathLst>
              <a:path w="241300" h="229235">
                <a:moveTo>
                  <a:pt x="144805" y="71704"/>
                </a:moveTo>
                <a:lnTo>
                  <a:pt x="122843" y="95233"/>
                </a:lnTo>
                <a:lnTo>
                  <a:pt x="102962" y="119108"/>
                </a:lnTo>
                <a:lnTo>
                  <a:pt x="85162" y="143329"/>
                </a:lnTo>
                <a:lnTo>
                  <a:pt x="69443" y="167893"/>
                </a:lnTo>
                <a:lnTo>
                  <a:pt x="64071" y="155740"/>
                </a:lnTo>
                <a:lnTo>
                  <a:pt x="56092" y="139864"/>
                </a:lnTo>
                <a:lnTo>
                  <a:pt x="48482" y="128525"/>
                </a:lnTo>
                <a:lnTo>
                  <a:pt x="41243" y="121723"/>
                </a:lnTo>
                <a:lnTo>
                  <a:pt x="34378" y="119456"/>
                </a:lnTo>
                <a:lnTo>
                  <a:pt x="26365" y="120692"/>
                </a:lnTo>
                <a:lnTo>
                  <a:pt x="17965" y="124401"/>
                </a:lnTo>
                <a:lnTo>
                  <a:pt x="9177" y="130584"/>
                </a:lnTo>
                <a:lnTo>
                  <a:pt x="0" y="139242"/>
                </a:lnTo>
                <a:lnTo>
                  <a:pt x="7404" y="141795"/>
                </a:lnTo>
                <a:lnTo>
                  <a:pt x="14084" y="146951"/>
                </a:lnTo>
                <a:lnTo>
                  <a:pt x="34290" y="179278"/>
                </a:lnTo>
                <a:lnTo>
                  <a:pt x="50566" y="217901"/>
                </a:lnTo>
                <a:lnTo>
                  <a:pt x="54165" y="228663"/>
                </a:lnTo>
                <a:lnTo>
                  <a:pt x="57672" y="225618"/>
                </a:lnTo>
                <a:lnTo>
                  <a:pt x="62460" y="221854"/>
                </a:lnTo>
                <a:lnTo>
                  <a:pt x="68526" y="217374"/>
                </a:lnTo>
                <a:lnTo>
                  <a:pt x="75869" y="212178"/>
                </a:lnTo>
                <a:lnTo>
                  <a:pt x="88722" y="203492"/>
                </a:lnTo>
                <a:lnTo>
                  <a:pt x="102050" y="177753"/>
                </a:lnTo>
                <a:lnTo>
                  <a:pt x="136778" y="123403"/>
                </a:lnTo>
                <a:lnTo>
                  <a:pt x="180402" y="67601"/>
                </a:lnTo>
                <a:lnTo>
                  <a:pt x="221727" y="24542"/>
                </a:lnTo>
                <a:lnTo>
                  <a:pt x="240830" y="8674"/>
                </a:lnTo>
                <a:lnTo>
                  <a:pt x="234746" y="0"/>
                </a:lnTo>
                <a:lnTo>
                  <a:pt x="212651" y="13854"/>
                </a:lnTo>
                <a:lnTo>
                  <a:pt x="190295" y="30422"/>
                </a:lnTo>
                <a:lnTo>
                  <a:pt x="167679" y="49706"/>
                </a:lnTo>
                <a:lnTo>
                  <a:pt x="144805" y="71704"/>
                </a:lnTo>
                <a:close/>
              </a:path>
            </a:pathLst>
          </a:custGeom>
          <a:ln w="85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ct val="100000"/>
              </a:lnSpc>
            </a:pPr>
            <a:r>
              <a:rPr lang="ru-RU" spc="-5" dirty="0" smtClean="0"/>
              <a:t>КОМПЛЕКСНОЕ РЕШЕНИЕ</a:t>
            </a:r>
            <a:endParaRPr spc="-5" dirty="0"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pic>
        <p:nvPicPr>
          <p:cNvPr id="25" name="Изображение 24" descr="1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69925"/>
            <a:ext cx="1219200" cy="9144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6" name="Изображение 25" descr="1_1_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69925"/>
            <a:ext cx="1219245" cy="91443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7" name="Изображение 26" descr="1_1_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69925"/>
            <a:ext cx="1219200" cy="9144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8" name="Изображение 27" descr="2_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736725"/>
            <a:ext cx="1215399" cy="91154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9" name="Изображение 28" descr="3_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1736726"/>
            <a:ext cx="1219200" cy="9144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0" name="Изображение 29" descr="3_3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022725"/>
            <a:ext cx="1219200" cy="9144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1" name="Изображение 30" descr="3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69925"/>
            <a:ext cx="1219200" cy="9144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2" name="Изображение 31" descr="6_1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879725"/>
            <a:ext cx="1219200" cy="9144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3" name="Изображение 32" descr="6_5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79725"/>
            <a:ext cx="1219200" cy="9144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4" name="Изображение 33" descr="6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022725"/>
            <a:ext cx="1219200" cy="9144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5" name="Изображение 34" descr="8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022725"/>
            <a:ext cx="1219200" cy="9144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6" name="Изображение 35" descr="12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022725"/>
            <a:ext cx="1219200" cy="9144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7" name="Изображение 36" descr="ПИШ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022725"/>
            <a:ext cx="1219200" cy="9144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8" name="Изображение 37" descr="4_4_1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669925"/>
            <a:ext cx="1219200" cy="914400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39" name="Группа 38"/>
          <p:cNvGrpSpPr/>
          <p:nvPr/>
        </p:nvGrpSpPr>
        <p:grpSpPr>
          <a:xfrm>
            <a:off x="4343400" y="3413125"/>
            <a:ext cx="609600" cy="609600"/>
            <a:chOff x="2590799" y="1574799"/>
            <a:chExt cx="914400" cy="914400"/>
          </a:xfrm>
        </p:grpSpPr>
        <p:sp>
          <p:nvSpPr>
            <p:cNvPr id="40" name="Стрелка вниз 39"/>
            <p:cNvSpPr/>
            <p:nvPr/>
          </p:nvSpPr>
          <p:spPr>
            <a:xfrm flipH="1" flipV="1">
              <a:off x="2590799" y="1574799"/>
              <a:ext cx="914400" cy="914400"/>
            </a:xfrm>
            <a:prstGeom prst="downArrow">
              <a:avLst>
                <a:gd name="adj1" fmla="val 50000"/>
                <a:gd name="adj2" fmla="val 35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Стрелка вниз 4"/>
            <p:cNvSpPr/>
            <p:nvPr/>
          </p:nvSpPr>
          <p:spPr>
            <a:xfrm rot="10800000">
              <a:off x="2819399" y="1734819"/>
              <a:ext cx="457200" cy="754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64008" rIns="64008" bIns="64008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1468378">
            <a:off x="3146883" y="3359609"/>
            <a:ext cx="609600" cy="609600"/>
            <a:chOff x="2590799" y="1574799"/>
            <a:chExt cx="914400" cy="914400"/>
          </a:xfrm>
        </p:grpSpPr>
        <p:sp>
          <p:nvSpPr>
            <p:cNvPr id="43" name="Стрелка вниз 42"/>
            <p:cNvSpPr/>
            <p:nvPr/>
          </p:nvSpPr>
          <p:spPr>
            <a:xfrm flipH="1" flipV="1">
              <a:off x="2590799" y="1574799"/>
              <a:ext cx="914400" cy="914400"/>
            </a:xfrm>
            <a:prstGeom prst="downArrow">
              <a:avLst>
                <a:gd name="adj1" fmla="val 50000"/>
                <a:gd name="adj2" fmla="val 35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Стрелка вниз 4"/>
            <p:cNvSpPr/>
            <p:nvPr/>
          </p:nvSpPr>
          <p:spPr>
            <a:xfrm rot="10800000">
              <a:off x="2819399" y="1734819"/>
              <a:ext cx="457200" cy="754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64008" rIns="64008" bIns="64008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</p:grpSp>
      <p:grpSp>
        <p:nvGrpSpPr>
          <p:cNvPr id="45" name="Группа 44"/>
          <p:cNvGrpSpPr/>
          <p:nvPr/>
        </p:nvGrpSpPr>
        <p:grpSpPr>
          <a:xfrm rot="8882505">
            <a:off x="3086934" y="1623258"/>
            <a:ext cx="609600" cy="609600"/>
            <a:chOff x="2590799" y="1574799"/>
            <a:chExt cx="914400" cy="914400"/>
          </a:xfrm>
        </p:grpSpPr>
        <p:sp>
          <p:nvSpPr>
            <p:cNvPr id="46" name="Стрелка вниз 45"/>
            <p:cNvSpPr/>
            <p:nvPr/>
          </p:nvSpPr>
          <p:spPr>
            <a:xfrm flipH="1" flipV="1">
              <a:off x="2590799" y="1574799"/>
              <a:ext cx="914400" cy="914400"/>
            </a:xfrm>
            <a:prstGeom prst="downArrow">
              <a:avLst>
                <a:gd name="adj1" fmla="val 50000"/>
                <a:gd name="adj2" fmla="val 35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Стрелка вниз 4"/>
            <p:cNvSpPr/>
            <p:nvPr/>
          </p:nvSpPr>
          <p:spPr>
            <a:xfrm rot="10800000">
              <a:off x="2819399" y="1734819"/>
              <a:ext cx="457200" cy="754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64008" rIns="64008" bIns="64008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</p:grpSp>
      <p:grpSp>
        <p:nvGrpSpPr>
          <p:cNvPr id="48" name="Группа 47"/>
          <p:cNvGrpSpPr/>
          <p:nvPr/>
        </p:nvGrpSpPr>
        <p:grpSpPr>
          <a:xfrm rot="20106238">
            <a:off x="5662588" y="3360713"/>
            <a:ext cx="609600" cy="609600"/>
            <a:chOff x="2590799" y="1574799"/>
            <a:chExt cx="914400" cy="914400"/>
          </a:xfrm>
        </p:grpSpPr>
        <p:sp>
          <p:nvSpPr>
            <p:cNvPr id="49" name="Стрелка вниз 48"/>
            <p:cNvSpPr/>
            <p:nvPr/>
          </p:nvSpPr>
          <p:spPr>
            <a:xfrm flipH="1" flipV="1">
              <a:off x="2590799" y="1574799"/>
              <a:ext cx="914400" cy="914400"/>
            </a:xfrm>
            <a:prstGeom prst="downArrow">
              <a:avLst>
                <a:gd name="adj1" fmla="val 50000"/>
                <a:gd name="adj2" fmla="val 35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Стрелка вниз 4"/>
            <p:cNvSpPr/>
            <p:nvPr/>
          </p:nvSpPr>
          <p:spPr>
            <a:xfrm rot="10800000">
              <a:off x="2819399" y="1734819"/>
              <a:ext cx="457200" cy="754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64008" rIns="64008" bIns="64008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</p:grpSp>
      <p:grpSp>
        <p:nvGrpSpPr>
          <p:cNvPr id="51" name="Группа 50"/>
          <p:cNvGrpSpPr/>
          <p:nvPr/>
        </p:nvGrpSpPr>
        <p:grpSpPr>
          <a:xfrm rot="12208595">
            <a:off x="5582595" y="1604319"/>
            <a:ext cx="609600" cy="609600"/>
            <a:chOff x="2590799" y="1574799"/>
            <a:chExt cx="914400" cy="914400"/>
          </a:xfrm>
        </p:grpSpPr>
        <p:sp>
          <p:nvSpPr>
            <p:cNvPr id="52" name="Стрелка вниз 51"/>
            <p:cNvSpPr/>
            <p:nvPr/>
          </p:nvSpPr>
          <p:spPr>
            <a:xfrm flipH="1" flipV="1">
              <a:off x="2590799" y="1574799"/>
              <a:ext cx="914400" cy="914400"/>
            </a:xfrm>
            <a:prstGeom prst="downArrow">
              <a:avLst>
                <a:gd name="adj1" fmla="val 50000"/>
                <a:gd name="adj2" fmla="val 35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Стрелка вниз 4"/>
            <p:cNvSpPr/>
            <p:nvPr/>
          </p:nvSpPr>
          <p:spPr>
            <a:xfrm rot="10800000">
              <a:off x="2819399" y="1734819"/>
              <a:ext cx="457200" cy="754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64008" rIns="64008" bIns="64008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</p:grpSp>
      <p:grpSp>
        <p:nvGrpSpPr>
          <p:cNvPr id="54" name="Группа 53"/>
          <p:cNvGrpSpPr/>
          <p:nvPr/>
        </p:nvGrpSpPr>
        <p:grpSpPr>
          <a:xfrm rot="10800000">
            <a:off x="4343400" y="1584325"/>
            <a:ext cx="609600" cy="609600"/>
            <a:chOff x="2590799" y="1574799"/>
            <a:chExt cx="914400" cy="914400"/>
          </a:xfrm>
        </p:grpSpPr>
        <p:sp>
          <p:nvSpPr>
            <p:cNvPr id="55" name="Стрелка вниз 54"/>
            <p:cNvSpPr/>
            <p:nvPr/>
          </p:nvSpPr>
          <p:spPr>
            <a:xfrm flipH="1" flipV="1">
              <a:off x="2590799" y="1574799"/>
              <a:ext cx="914400" cy="914400"/>
            </a:xfrm>
            <a:prstGeom prst="downArrow">
              <a:avLst>
                <a:gd name="adj1" fmla="val 50000"/>
                <a:gd name="adj2" fmla="val 35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Стрелка вниз 4"/>
            <p:cNvSpPr/>
            <p:nvPr/>
          </p:nvSpPr>
          <p:spPr>
            <a:xfrm rot="10800000">
              <a:off x="2819399" y="1734819"/>
              <a:ext cx="457200" cy="754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64008" rIns="64008" bIns="64008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</p:grpSp>
      <p:grpSp>
        <p:nvGrpSpPr>
          <p:cNvPr id="57" name="Группа 56"/>
          <p:cNvGrpSpPr/>
          <p:nvPr/>
        </p:nvGrpSpPr>
        <p:grpSpPr>
          <a:xfrm rot="5400000">
            <a:off x="2590800" y="2422525"/>
            <a:ext cx="609600" cy="609600"/>
            <a:chOff x="2590799" y="1574799"/>
            <a:chExt cx="914400" cy="914400"/>
          </a:xfrm>
        </p:grpSpPr>
        <p:sp>
          <p:nvSpPr>
            <p:cNvPr id="58" name="Стрелка вниз 57"/>
            <p:cNvSpPr/>
            <p:nvPr/>
          </p:nvSpPr>
          <p:spPr>
            <a:xfrm flipH="1" flipV="1">
              <a:off x="2590799" y="1574799"/>
              <a:ext cx="914400" cy="914400"/>
            </a:xfrm>
            <a:prstGeom prst="downArrow">
              <a:avLst>
                <a:gd name="adj1" fmla="val 50000"/>
                <a:gd name="adj2" fmla="val 35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Стрелка вниз 4"/>
            <p:cNvSpPr/>
            <p:nvPr/>
          </p:nvSpPr>
          <p:spPr>
            <a:xfrm rot="10800000">
              <a:off x="2819399" y="1734819"/>
              <a:ext cx="457200" cy="754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64008" rIns="64008" bIns="64008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</p:grpSp>
      <p:grpSp>
        <p:nvGrpSpPr>
          <p:cNvPr id="60" name="Группа 59"/>
          <p:cNvGrpSpPr/>
          <p:nvPr/>
        </p:nvGrpSpPr>
        <p:grpSpPr>
          <a:xfrm rot="16200000">
            <a:off x="6096000" y="2422525"/>
            <a:ext cx="609600" cy="609600"/>
            <a:chOff x="2590799" y="1574799"/>
            <a:chExt cx="914400" cy="914400"/>
          </a:xfrm>
        </p:grpSpPr>
        <p:sp>
          <p:nvSpPr>
            <p:cNvPr id="61" name="Стрелка вниз 60"/>
            <p:cNvSpPr/>
            <p:nvPr/>
          </p:nvSpPr>
          <p:spPr>
            <a:xfrm flipH="1" flipV="1">
              <a:off x="2590799" y="1574799"/>
              <a:ext cx="914400" cy="914400"/>
            </a:xfrm>
            <a:prstGeom prst="downArrow">
              <a:avLst>
                <a:gd name="adj1" fmla="val 50000"/>
                <a:gd name="adj2" fmla="val 35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Стрелка вниз 4"/>
            <p:cNvSpPr/>
            <p:nvPr/>
          </p:nvSpPr>
          <p:spPr>
            <a:xfrm rot="10800000">
              <a:off x="2819399" y="1734819"/>
              <a:ext cx="457200" cy="754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64008" rIns="64008" bIns="64008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3352800" y="2270125"/>
            <a:ext cx="2590800" cy="990600"/>
            <a:chOff x="699" y="-150940"/>
            <a:chExt cx="6094601" cy="1434306"/>
          </a:xfrm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699" y="-150940"/>
              <a:ext cx="6094601" cy="143430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dirty="0" smtClean="0"/>
                <a:t>Комплексное решение для инженерного класса</a:t>
              </a:r>
              <a:endParaRPr lang="ru-RU" dirty="0"/>
            </a:p>
          </p:txBody>
        </p:sp>
        <p:sp>
          <p:nvSpPr>
            <p:cNvPr id="65" name="Скругленный прямоугольник 4"/>
            <p:cNvSpPr/>
            <p:nvPr/>
          </p:nvSpPr>
          <p:spPr>
            <a:xfrm>
              <a:off x="38245" y="39006"/>
              <a:ext cx="6019509" cy="1206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5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875413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3999" y="714146"/>
            <a:ext cx="1382177" cy="1993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9485" y="3255695"/>
            <a:ext cx="1691213" cy="1162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9129" y="3262299"/>
            <a:ext cx="1118223" cy="1086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05498" y="2994520"/>
            <a:ext cx="1974824" cy="9726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03738" y="624230"/>
            <a:ext cx="1771053" cy="15281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07162" y="722221"/>
            <a:ext cx="511869" cy="8516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92938" y="1573889"/>
            <a:ext cx="740308" cy="6804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21918" y="770328"/>
            <a:ext cx="992718" cy="961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91653" y="2830004"/>
            <a:ext cx="199199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36ABF2"/>
                </a:solidFill>
                <a:latin typeface="Arial"/>
                <a:cs typeface="Arial"/>
              </a:rPr>
              <a:t>МОБИЛЬНАЯ</a:t>
            </a:r>
            <a:r>
              <a:rPr sz="1100" spc="-60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36ABF2"/>
                </a:solidFill>
                <a:latin typeface="Arial"/>
                <a:cs typeface="Arial"/>
              </a:rPr>
              <a:t>ЛАБОРАТОРИЯ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7631" y="4511849"/>
            <a:ext cx="1320165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marR="5080" indent="-189230">
              <a:lnSpc>
                <a:spcPct val="100000"/>
              </a:lnSpc>
            </a:pPr>
            <a:r>
              <a:rPr sz="1100" spc="20" dirty="0">
                <a:solidFill>
                  <a:srgbClr val="36ABF2"/>
                </a:solidFill>
                <a:latin typeface="Arial"/>
                <a:cs typeface="Arial"/>
              </a:rPr>
              <a:t>А</a:t>
            </a:r>
            <a:r>
              <a:rPr sz="1100" spc="-5" dirty="0">
                <a:solidFill>
                  <a:srgbClr val="36ABF2"/>
                </a:solidFill>
                <a:latin typeface="Arial"/>
                <a:cs typeface="Arial"/>
              </a:rPr>
              <a:t>Л</a:t>
            </a:r>
            <a:r>
              <a:rPr sz="1100" spc="-114" dirty="0">
                <a:solidFill>
                  <a:srgbClr val="36ABF2"/>
                </a:solidFill>
                <a:latin typeface="Arial"/>
                <a:cs typeface="Arial"/>
              </a:rPr>
              <a:t>Ь</a:t>
            </a:r>
            <a:r>
              <a:rPr sz="1100" dirty="0">
                <a:solidFill>
                  <a:srgbClr val="36ABF2"/>
                </a:solidFill>
                <a:latin typeface="Arial"/>
                <a:cs typeface="Arial"/>
              </a:rPr>
              <a:t>ТЕРН</a:t>
            </a:r>
            <a:r>
              <a:rPr sz="1100" spc="-90" dirty="0">
                <a:solidFill>
                  <a:srgbClr val="36ABF2"/>
                </a:solidFill>
                <a:latin typeface="Arial"/>
                <a:cs typeface="Arial"/>
              </a:rPr>
              <a:t>А</a:t>
            </a:r>
            <a:r>
              <a:rPr sz="1100" dirty="0">
                <a:solidFill>
                  <a:srgbClr val="36ABF2"/>
                </a:solidFill>
                <a:latin typeface="Arial"/>
                <a:cs typeface="Arial"/>
              </a:rPr>
              <a:t>ТИВНАЯ  ЭНЕРГЕТИКА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54089" y="4293358"/>
            <a:ext cx="2226945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2250">
              <a:lnSpc>
                <a:spcPct val="100000"/>
              </a:lnSpc>
            </a:pPr>
            <a:r>
              <a:rPr sz="1100" spc="-5" dirty="0">
                <a:solidFill>
                  <a:srgbClr val="36ABF2"/>
                </a:solidFill>
                <a:latin typeface="Arial"/>
                <a:cs typeface="Arial"/>
              </a:rPr>
              <a:t>СПЕЦИАЛИЗИРОВАННОЕ  </a:t>
            </a:r>
            <a:r>
              <a:rPr sz="1100" dirty="0">
                <a:solidFill>
                  <a:srgbClr val="36ABF2"/>
                </a:solidFill>
                <a:latin typeface="Arial"/>
                <a:cs typeface="Arial"/>
              </a:rPr>
              <a:t>ИНЖЕНЕРНОЕ</a:t>
            </a:r>
            <a:r>
              <a:rPr sz="1100" spc="-140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36ABF2"/>
                </a:solidFill>
                <a:latin typeface="Arial"/>
                <a:cs typeface="Arial"/>
              </a:rPr>
              <a:t>ОБОРУДОВАНИЕ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28829" y="2317445"/>
            <a:ext cx="2077085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44170">
              <a:lnSpc>
                <a:spcPct val="100000"/>
              </a:lnSpc>
            </a:pPr>
            <a:r>
              <a:rPr sz="1100" spc="-5" dirty="0">
                <a:solidFill>
                  <a:srgbClr val="36ABF2"/>
                </a:solidFill>
                <a:latin typeface="Arial"/>
                <a:cs typeface="Arial"/>
              </a:rPr>
              <a:t>ИНДИВИДУАЛЬНЫЕ  </a:t>
            </a:r>
            <a:r>
              <a:rPr sz="1100" dirty="0">
                <a:solidFill>
                  <a:srgbClr val="36ABF2"/>
                </a:solidFill>
                <a:latin typeface="Arial"/>
                <a:cs typeface="Arial"/>
              </a:rPr>
              <a:t>ИЗМЕРИТЕЛЬНЫЕ</a:t>
            </a:r>
            <a:r>
              <a:rPr sz="1100" spc="-105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36ABF2"/>
                </a:solidFill>
                <a:latin typeface="Arial"/>
                <a:cs typeface="Arial"/>
              </a:rPr>
              <a:t>СРЕДСТВА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84917" y="2098954"/>
            <a:ext cx="1614170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695" marR="5080" indent="-214629">
              <a:lnSpc>
                <a:spcPct val="100000"/>
              </a:lnSpc>
            </a:pPr>
            <a:r>
              <a:rPr sz="1100" dirty="0">
                <a:solidFill>
                  <a:srgbClr val="36ABF2"/>
                </a:solidFill>
                <a:latin typeface="Arial"/>
                <a:cs typeface="Arial"/>
              </a:rPr>
              <a:t>ДЕМОН</a:t>
            </a:r>
            <a:r>
              <a:rPr sz="1100" spc="-40" dirty="0">
                <a:solidFill>
                  <a:srgbClr val="36ABF2"/>
                </a:solidFill>
                <a:latin typeface="Arial"/>
                <a:cs typeface="Arial"/>
              </a:rPr>
              <a:t>С</a:t>
            </a:r>
            <a:r>
              <a:rPr sz="1100" dirty="0">
                <a:solidFill>
                  <a:srgbClr val="36ABF2"/>
                </a:solidFill>
                <a:latin typeface="Arial"/>
                <a:cs typeface="Arial"/>
              </a:rPr>
              <a:t>Т</a:t>
            </a:r>
            <a:r>
              <a:rPr sz="1100" spc="-75" dirty="0">
                <a:solidFill>
                  <a:srgbClr val="36ABF2"/>
                </a:solidFill>
                <a:latin typeface="Arial"/>
                <a:cs typeface="Arial"/>
              </a:rPr>
              <a:t>Р</a:t>
            </a:r>
            <a:r>
              <a:rPr sz="1100" dirty="0">
                <a:solidFill>
                  <a:srgbClr val="36ABF2"/>
                </a:solidFill>
                <a:latin typeface="Arial"/>
                <a:cs typeface="Arial"/>
              </a:rPr>
              <a:t>АЦИОННОЕ  </a:t>
            </a:r>
            <a:r>
              <a:rPr sz="1100" spc="-15" dirty="0">
                <a:solidFill>
                  <a:srgbClr val="36ABF2"/>
                </a:solidFill>
                <a:latin typeface="Arial"/>
                <a:cs typeface="Arial"/>
              </a:rPr>
              <a:t>ОБОРУДОВАНИЕ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5086820"/>
            <a:ext cx="9139555" cy="61594"/>
          </a:xfrm>
          <a:custGeom>
            <a:avLst/>
            <a:gdLst/>
            <a:ahLst/>
            <a:cxnLst/>
            <a:rect l="l" t="t" r="r" b="b"/>
            <a:pathLst>
              <a:path w="9139555" h="61595">
                <a:moveTo>
                  <a:pt x="0" y="61175"/>
                </a:moveTo>
                <a:lnTo>
                  <a:pt x="0" y="0"/>
                </a:lnTo>
                <a:lnTo>
                  <a:pt x="9139567" y="0"/>
                </a:lnTo>
                <a:lnTo>
                  <a:pt x="9139567" y="61175"/>
                </a:lnTo>
                <a:lnTo>
                  <a:pt x="0" y="61175"/>
                </a:lnTo>
                <a:close/>
              </a:path>
            </a:pathLst>
          </a:custGeom>
          <a:solidFill>
            <a:srgbClr val="36AB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9144000" cy="542290"/>
          </a:xfrm>
          <a:custGeom>
            <a:avLst/>
            <a:gdLst/>
            <a:ahLst/>
            <a:cxnLst/>
            <a:rect l="l" t="t" r="r" b="b"/>
            <a:pathLst>
              <a:path w="9144000" h="542290">
                <a:moveTo>
                  <a:pt x="0" y="541845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541845"/>
                </a:lnTo>
                <a:lnTo>
                  <a:pt x="0" y="541845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8068309" cy="481965"/>
          </a:xfrm>
          <a:custGeom>
            <a:avLst/>
            <a:gdLst/>
            <a:ahLst/>
            <a:cxnLst/>
            <a:rect l="l" t="t" r="r" b="b"/>
            <a:pathLst>
              <a:path w="8068309" h="481965">
                <a:moveTo>
                  <a:pt x="8068120" y="0"/>
                </a:moveTo>
                <a:lnTo>
                  <a:pt x="0" y="0"/>
                </a:lnTo>
                <a:lnTo>
                  <a:pt x="0" y="481571"/>
                </a:lnTo>
                <a:lnTo>
                  <a:pt x="7892995" y="481571"/>
                </a:lnTo>
                <a:lnTo>
                  <a:pt x="8068120" y="0"/>
                </a:lnTo>
                <a:close/>
              </a:path>
            </a:pathLst>
          </a:custGeom>
          <a:solidFill>
            <a:srgbClr val="36AB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37384" y="4845456"/>
            <a:ext cx="506730" cy="302895"/>
          </a:xfrm>
          <a:custGeom>
            <a:avLst/>
            <a:gdLst/>
            <a:ahLst/>
            <a:cxnLst/>
            <a:rect l="l" t="t" r="r" b="b"/>
            <a:pathLst>
              <a:path w="506729" h="302895">
                <a:moveTo>
                  <a:pt x="506615" y="0"/>
                </a:moveTo>
                <a:lnTo>
                  <a:pt x="0" y="0"/>
                </a:lnTo>
                <a:lnTo>
                  <a:pt x="111251" y="302539"/>
                </a:lnTo>
                <a:lnTo>
                  <a:pt x="504240" y="302539"/>
                </a:lnTo>
                <a:lnTo>
                  <a:pt x="506615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99996" y="78281"/>
            <a:ext cx="911999" cy="3757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40988" y="2940437"/>
            <a:ext cx="1581175" cy="15785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93488" y="3581768"/>
            <a:ext cx="276180" cy="3386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88347" y="3814907"/>
            <a:ext cx="226060" cy="139065"/>
          </a:xfrm>
          <a:custGeom>
            <a:avLst/>
            <a:gdLst/>
            <a:ahLst/>
            <a:cxnLst/>
            <a:rect l="l" t="t" r="r" b="b"/>
            <a:pathLst>
              <a:path w="226060" h="139064">
                <a:moveTo>
                  <a:pt x="150901" y="0"/>
                </a:moveTo>
                <a:lnTo>
                  <a:pt x="0" y="75857"/>
                </a:lnTo>
                <a:lnTo>
                  <a:pt x="156819" y="138569"/>
                </a:lnTo>
                <a:lnTo>
                  <a:pt x="154901" y="93649"/>
                </a:lnTo>
                <a:lnTo>
                  <a:pt x="225679" y="90627"/>
                </a:lnTo>
                <a:lnTo>
                  <a:pt x="223737" y="44919"/>
                </a:lnTo>
                <a:lnTo>
                  <a:pt x="152819" y="44919"/>
                </a:lnTo>
                <a:lnTo>
                  <a:pt x="150901" y="0"/>
                </a:lnTo>
                <a:close/>
              </a:path>
              <a:path w="226060" h="139064">
                <a:moveTo>
                  <a:pt x="223608" y="41897"/>
                </a:moveTo>
                <a:lnTo>
                  <a:pt x="152819" y="44919"/>
                </a:lnTo>
                <a:lnTo>
                  <a:pt x="223737" y="44919"/>
                </a:lnTo>
                <a:lnTo>
                  <a:pt x="223608" y="41897"/>
                </a:lnTo>
                <a:close/>
              </a:path>
            </a:pathLst>
          </a:custGeom>
          <a:solidFill>
            <a:srgbClr val="00B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24034" y="3053511"/>
            <a:ext cx="217170" cy="128270"/>
          </a:xfrm>
          <a:custGeom>
            <a:avLst/>
            <a:gdLst/>
            <a:ahLst/>
            <a:cxnLst/>
            <a:rect l="l" t="t" r="r" b="b"/>
            <a:pathLst>
              <a:path w="217170" h="128269">
                <a:moveTo>
                  <a:pt x="168821" y="0"/>
                </a:moveTo>
                <a:lnTo>
                  <a:pt x="0" y="4978"/>
                </a:lnTo>
                <a:lnTo>
                  <a:pt x="115620" y="128092"/>
                </a:lnTo>
                <a:lnTo>
                  <a:pt x="132867" y="86563"/>
                </a:lnTo>
                <a:lnTo>
                  <a:pt x="209587" y="86563"/>
                </a:lnTo>
                <a:lnTo>
                  <a:pt x="217004" y="68706"/>
                </a:lnTo>
                <a:lnTo>
                  <a:pt x="151574" y="41516"/>
                </a:lnTo>
                <a:lnTo>
                  <a:pt x="168821" y="0"/>
                </a:lnTo>
                <a:close/>
              </a:path>
              <a:path w="217170" h="128269">
                <a:moveTo>
                  <a:pt x="209587" y="86563"/>
                </a:moveTo>
                <a:lnTo>
                  <a:pt x="132867" y="86563"/>
                </a:lnTo>
                <a:lnTo>
                  <a:pt x="198297" y="113741"/>
                </a:lnTo>
                <a:lnTo>
                  <a:pt x="209587" y="86563"/>
                </a:lnTo>
                <a:close/>
              </a:path>
            </a:pathLst>
          </a:custGeom>
          <a:solidFill>
            <a:srgbClr val="00B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24297" y="2975102"/>
            <a:ext cx="193675" cy="156210"/>
          </a:xfrm>
          <a:custGeom>
            <a:avLst/>
            <a:gdLst/>
            <a:ahLst/>
            <a:cxnLst/>
            <a:rect l="l" t="t" r="r" b="b"/>
            <a:pathLst>
              <a:path w="193675" h="156210">
                <a:moveTo>
                  <a:pt x="193344" y="0"/>
                </a:moveTo>
                <a:lnTo>
                  <a:pt x="28917" y="38569"/>
                </a:lnTo>
                <a:lnTo>
                  <a:pt x="56260" y="74269"/>
                </a:lnTo>
                <a:lnTo>
                  <a:pt x="0" y="117348"/>
                </a:lnTo>
                <a:lnTo>
                  <a:pt x="29667" y="156070"/>
                </a:lnTo>
                <a:lnTo>
                  <a:pt x="85902" y="112991"/>
                </a:lnTo>
                <a:lnTo>
                  <a:pt x="132477" y="112991"/>
                </a:lnTo>
                <a:lnTo>
                  <a:pt x="193344" y="0"/>
                </a:lnTo>
                <a:close/>
              </a:path>
              <a:path w="193675" h="156210">
                <a:moveTo>
                  <a:pt x="132477" y="112991"/>
                </a:moveTo>
                <a:lnTo>
                  <a:pt x="85902" y="112991"/>
                </a:lnTo>
                <a:lnTo>
                  <a:pt x="113245" y="148691"/>
                </a:lnTo>
                <a:lnTo>
                  <a:pt x="132477" y="112991"/>
                </a:lnTo>
                <a:close/>
              </a:path>
            </a:pathLst>
          </a:custGeom>
          <a:solidFill>
            <a:srgbClr val="00B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61914" y="3768839"/>
            <a:ext cx="226060" cy="138430"/>
          </a:xfrm>
          <a:custGeom>
            <a:avLst/>
            <a:gdLst/>
            <a:ahLst/>
            <a:cxnLst/>
            <a:rect l="l" t="t" r="r" b="b"/>
            <a:pathLst>
              <a:path w="226060" h="138429">
                <a:moveTo>
                  <a:pt x="161869" y="93560"/>
                </a:moveTo>
                <a:lnTo>
                  <a:pt x="73647" y="93560"/>
                </a:lnTo>
                <a:lnTo>
                  <a:pt x="76365" y="138430"/>
                </a:lnTo>
                <a:lnTo>
                  <a:pt x="161869" y="93560"/>
                </a:lnTo>
                <a:close/>
              </a:path>
              <a:path w="226060" h="138429">
                <a:moveTo>
                  <a:pt x="68021" y="0"/>
                </a:moveTo>
                <a:lnTo>
                  <a:pt x="70726" y="44869"/>
                </a:lnTo>
                <a:lnTo>
                  <a:pt x="0" y="49136"/>
                </a:lnTo>
                <a:lnTo>
                  <a:pt x="2933" y="97815"/>
                </a:lnTo>
                <a:lnTo>
                  <a:pt x="73647" y="93560"/>
                </a:lnTo>
                <a:lnTo>
                  <a:pt x="161869" y="93560"/>
                </a:lnTo>
                <a:lnTo>
                  <a:pt x="225907" y="59956"/>
                </a:lnTo>
                <a:lnTo>
                  <a:pt x="68021" y="0"/>
                </a:lnTo>
                <a:close/>
              </a:path>
            </a:pathLst>
          </a:custGeom>
          <a:solidFill>
            <a:srgbClr val="00B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00854" y="2537688"/>
            <a:ext cx="139065" cy="225425"/>
          </a:xfrm>
          <a:custGeom>
            <a:avLst/>
            <a:gdLst/>
            <a:ahLst/>
            <a:cxnLst/>
            <a:rect l="l" t="t" r="r" b="b"/>
            <a:pathLst>
              <a:path w="139064" h="225425">
                <a:moveTo>
                  <a:pt x="93731" y="154571"/>
                </a:moveTo>
                <a:lnTo>
                  <a:pt x="44945" y="154571"/>
                </a:lnTo>
                <a:lnTo>
                  <a:pt x="46736" y="225399"/>
                </a:lnTo>
                <a:lnTo>
                  <a:pt x="95504" y="224167"/>
                </a:lnTo>
                <a:lnTo>
                  <a:pt x="93731" y="154571"/>
                </a:lnTo>
                <a:close/>
              </a:path>
              <a:path w="139064" h="225425">
                <a:moveTo>
                  <a:pt x="65443" y="0"/>
                </a:moveTo>
                <a:lnTo>
                  <a:pt x="0" y="155701"/>
                </a:lnTo>
                <a:lnTo>
                  <a:pt x="44945" y="154571"/>
                </a:lnTo>
                <a:lnTo>
                  <a:pt x="93731" y="154571"/>
                </a:lnTo>
                <a:lnTo>
                  <a:pt x="93700" y="153339"/>
                </a:lnTo>
                <a:lnTo>
                  <a:pt x="138658" y="152209"/>
                </a:lnTo>
                <a:lnTo>
                  <a:pt x="65443" y="0"/>
                </a:lnTo>
                <a:close/>
              </a:path>
            </a:pathLst>
          </a:custGeom>
          <a:solidFill>
            <a:srgbClr val="00B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0">
              <a:lnSpc>
                <a:spcPct val="100000"/>
              </a:lnSpc>
            </a:pPr>
            <a:r>
              <a:rPr sz="1600" spc="-20" dirty="0"/>
              <a:t>ОБОРУДОВАНИЕ </a:t>
            </a:r>
            <a:r>
              <a:rPr sz="1600" spc="-15" dirty="0"/>
              <a:t>МОДУЛЯ </a:t>
            </a:r>
            <a:r>
              <a:rPr sz="1600" spc="-10" dirty="0"/>
              <a:t>ЕСТЕСТВЕННОНАУЧНЫХ</a:t>
            </a:r>
            <a:r>
              <a:rPr sz="1600" dirty="0"/>
              <a:t> </a:t>
            </a:r>
            <a:r>
              <a:rPr sz="1600" spc="-10" dirty="0"/>
              <a:t>ИССЛЕДОВАНИЙ</a:t>
            </a:r>
            <a:endParaRPr sz="1600"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3085" y="818934"/>
            <a:ext cx="1893733" cy="1346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1290" y="2825381"/>
            <a:ext cx="2536714" cy="1301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09233" y="2827683"/>
            <a:ext cx="2374417" cy="12363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25424" y="817587"/>
            <a:ext cx="1902167" cy="11692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56063" y="821255"/>
            <a:ext cx="2024633" cy="9301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50880" y="2234653"/>
            <a:ext cx="79756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36ABF2"/>
                </a:solidFill>
                <a:latin typeface="Arial"/>
                <a:cs typeface="Arial"/>
              </a:rPr>
              <a:t>МЕХАНИКА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2706" y="4287271"/>
            <a:ext cx="157099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36ABF2"/>
                </a:solidFill>
                <a:latin typeface="Arial"/>
                <a:cs typeface="Arial"/>
              </a:rPr>
              <a:t>КОЛЕБАНИЯ </a:t>
            </a:r>
            <a:r>
              <a:rPr sz="1100" dirty="0">
                <a:solidFill>
                  <a:srgbClr val="36ABF2"/>
                </a:solidFill>
                <a:latin typeface="Arial"/>
                <a:cs typeface="Arial"/>
              </a:rPr>
              <a:t>И</a:t>
            </a:r>
            <a:r>
              <a:rPr sz="1100" spc="-35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36ABF2"/>
                </a:solidFill>
                <a:latin typeface="Arial"/>
                <a:cs typeface="Arial"/>
              </a:rPr>
              <a:t>ВОЛНЫ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35940" y="4189481"/>
            <a:ext cx="144907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36ABF2"/>
                </a:solidFill>
                <a:latin typeface="Arial"/>
                <a:cs typeface="Arial"/>
              </a:rPr>
              <a:t>ЭЛЕКТРОДИНАМИКА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81799" y="2132952"/>
            <a:ext cx="59499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36ABF2"/>
                </a:solidFill>
                <a:latin typeface="Arial"/>
                <a:cs typeface="Arial"/>
              </a:rPr>
              <a:t>ОПТИКА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75964" y="1858860"/>
            <a:ext cx="199199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36ABF2"/>
                </a:solidFill>
                <a:latin typeface="Arial"/>
                <a:cs typeface="Arial"/>
              </a:rPr>
              <a:t>ГИДРО- </a:t>
            </a:r>
            <a:r>
              <a:rPr sz="1100" dirty="0">
                <a:solidFill>
                  <a:srgbClr val="36ABF2"/>
                </a:solidFill>
                <a:latin typeface="Arial"/>
                <a:cs typeface="Arial"/>
              </a:rPr>
              <a:t>И</a:t>
            </a:r>
            <a:r>
              <a:rPr sz="1100" spc="-65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36ABF2"/>
                </a:solidFill>
                <a:latin typeface="Arial"/>
                <a:cs typeface="Arial"/>
              </a:rPr>
              <a:t>ТЕРМОДИНАМИКА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28148" y="2581855"/>
            <a:ext cx="1928266" cy="19250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23879" y="3363962"/>
            <a:ext cx="336805" cy="4130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20808" y="2667660"/>
            <a:ext cx="208279" cy="136525"/>
          </a:xfrm>
          <a:custGeom>
            <a:avLst/>
            <a:gdLst/>
            <a:ahLst/>
            <a:cxnLst/>
            <a:rect l="l" t="t" r="r" b="b"/>
            <a:pathLst>
              <a:path w="208279" h="136525">
                <a:moveTo>
                  <a:pt x="0" y="0"/>
                </a:moveTo>
                <a:lnTo>
                  <a:pt x="100012" y="136093"/>
                </a:lnTo>
                <a:lnTo>
                  <a:pt x="122123" y="96939"/>
                </a:lnTo>
                <a:lnTo>
                  <a:pt x="203476" y="96939"/>
                </a:lnTo>
                <a:lnTo>
                  <a:pt x="207797" y="89281"/>
                </a:lnTo>
                <a:lnTo>
                  <a:pt x="146100" y="54457"/>
                </a:lnTo>
                <a:lnTo>
                  <a:pt x="168186" y="15316"/>
                </a:lnTo>
                <a:lnTo>
                  <a:pt x="0" y="0"/>
                </a:lnTo>
                <a:close/>
              </a:path>
              <a:path w="208279" h="136525">
                <a:moveTo>
                  <a:pt x="203476" y="96939"/>
                </a:moveTo>
                <a:lnTo>
                  <a:pt x="122123" y="96939"/>
                </a:lnTo>
                <a:lnTo>
                  <a:pt x="183819" y="131775"/>
                </a:lnTo>
                <a:lnTo>
                  <a:pt x="203476" y="96939"/>
                </a:lnTo>
                <a:close/>
              </a:path>
            </a:pathLst>
          </a:custGeom>
          <a:solidFill>
            <a:srgbClr val="00B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54662" y="2667660"/>
            <a:ext cx="208279" cy="136525"/>
          </a:xfrm>
          <a:custGeom>
            <a:avLst/>
            <a:gdLst/>
            <a:ahLst/>
            <a:cxnLst/>
            <a:rect l="l" t="t" r="r" b="b"/>
            <a:pathLst>
              <a:path w="208279" h="136525">
                <a:moveTo>
                  <a:pt x="136545" y="96939"/>
                </a:moveTo>
                <a:lnTo>
                  <a:pt x="85686" y="96939"/>
                </a:lnTo>
                <a:lnTo>
                  <a:pt x="107772" y="136093"/>
                </a:lnTo>
                <a:lnTo>
                  <a:pt x="136545" y="96939"/>
                </a:lnTo>
                <a:close/>
              </a:path>
              <a:path w="208279" h="136525">
                <a:moveTo>
                  <a:pt x="207784" y="0"/>
                </a:moveTo>
                <a:lnTo>
                  <a:pt x="39598" y="15316"/>
                </a:lnTo>
                <a:lnTo>
                  <a:pt x="61709" y="54470"/>
                </a:lnTo>
                <a:lnTo>
                  <a:pt x="0" y="89293"/>
                </a:lnTo>
                <a:lnTo>
                  <a:pt x="23977" y="131775"/>
                </a:lnTo>
                <a:lnTo>
                  <a:pt x="85686" y="96939"/>
                </a:lnTo>
                <a:lnTo>
                  <a:pt x="136545" y="96939"/>
                </a:lnTo>
                <a:lnTo>
                  <a:pt x="207784" y="0"/>
                </a:lnTo>
                <a:close/>
              </a:path>
            </a:pathLst>
          </a:custGeom>
          <a:solidFill>
            <a:srgbClr val="00B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15713" y="2271331"/>
            <a:ext cx="139065" cy="225425"/>
          </a:xfrm>
          <a:custGeom>
            <a:avLst/>
            <a:gdLst/>
            <a:ahLst/>
            <a:cxnLst/>
            <a:rect l="l" t="t" r="r" b="b"/>
            <a:pathLst>
              <a:path w="139064" h="225425">
                <a:moveTo>
                  <a:pt x="93744" y="154558"/>
                </a:moveTo>
                <a:lnTo>
                  <a:pt x="44958" y="154558"/>
                </a:lnTo>
                <a:lnTo>
                  <a:pt x="46736" y="225386"/>
                </a:lnTo>
                <a:lnTo>
                  <a:pt x="95504" y="224167"/>
                </a:lnTo>
                <a:lnTo>
                  <a:pt x="93744" y="154558"/>
                </a:lnTo>
                <a:close/>
              </a:path>
              <a:path w="139064" h="225425">
                <a:moveTo>
                  <a:pt x="65443" y="0"/>
                </a:moveTo>
                <a:lnTo>
                  <a:pt x="0" y="155701"/>
                </a:lnTo>
                <a:lnTo>
                  <a:pt x="44958" y="154558"/>
                </a:lnTo>
                <a:lnTo>
                  <a:pt x="93744" y="154558"/>
                </a:lnTo>
                <a:lnTo>
                  <a:pt x="93713" y="153339"/>
                </a:lnTo>
                <a:lnTo>
                  <a:pt x="138658" y="152196"/>
                </a:lnTo>
                <a:lnTo>
                  <a:pt x="65443" y="0"/>
                </a:lnTo>
                <a:close/>
              </a:path>
            </a:pathLst>
          </a:custGeom>
          <a:solidFill>
            <a:srgbClr val="00B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21278" y="3636238"/>
            <a:ext cx="225425" cy="139065"/>
          </a:xfrm>
          <a:custGeom>
            <a:avLst/>
            <a:gdLst/>
            <a:ahLst/>
            <a:cxnLst/>
            <a:rect l="l" t="t" r="r" b="b"/>
            <a:pathLst>
              <a:path w="225425" h="139064">
                <a:moveTo>
                  <a:pt x="153327" y="0"/>
                </a:moveTo>
                <a:lnTo>
                  <a:pt x="0" y="70827"/>
                </a:lnTo>
                <a:lnTo>
                  <a:pt x="154660" y="138683"/>
                </a:lnTo>
                <a:lnTo>
                  <a:pt x="154228" y="93725"/>
                </a:lnTo>
                <a:lnTo>
                  <a:pt x="225082" y="93040"/>
                </a:lnTo>
                <a:lnTo>
                  <a:pt x="224606" y="44945"/>
                </a:lnTo>
                <a:lnTo>
                  <a:pt x="153758" y="44945"/>
                </a:lnTo>
                <a:lnTo>
                  <a:pt x="153327" y="0"/>
                </a:lnTo>
                <a:close/>
              </a:path>
              <a:path w="225425" h="139064">
                <a:moveTo>
                  <a:pt x="224599" y="44259"/>
                </a:moveTo>
                <a:lnTo>
                  <a:pt x="153758" y="44945"/>
                </a:lnTo>
                <a:lnTo>
                  <a:pt x="224606" y="44945"/>
                </a:lnTo>
                <a:lnTo>
                  <a:pt x="224599" y="44259"/>
                </a:lnTo>
                <a:close/>
              </a:path>
            </a:pathLst>
          </a:custGeom>
          <a:solidFill>
            <a:srgbClr val="00B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30405" y="3636226"/>
            <a:ext cx="225425" cy="139065"/>
          </a:xfrm>
          <a:custGeom>
            <a:avLst/>
            <a:gdLst/>
            <a:ahLst/>
            <a:cxnLst/>
            <a:rect l="l" t="t" r="r" b="b"/>
            <a:pathLst>
              <a:path w="225425" h="139064">
                <a:moveTo>
                  <a:pt x="71754" y="0"/>
                </a:moveTo>
                <a:lnTo>
                  <a:pt x="71323" y="44958"/>
                </a:lnTo>
                <a:lnTo>
                  <a:pt x="463" y="44958"/>
                </a:lnTo>
                <a:lnTo>
                  <a:pt x="0" y="93040"/>
                </a:lnTo>
                <a:lnTo>
                  <a:pt x="70853" y="93726"/>
                </a:lnTo>
                <a:lnTo>
                  <a:pt x="70421" y="138696"/>
                </a:lnTo>
                <a:lnTo>
                  <a:pt x="225082" y="70840"/>
                </a:lnTo>
                <a:lnTo>
                  <a:pt x="169061" y="44958"/>
                </a:lnTo>
                <a:lnTo>
                  <a:pt x="71323" y="44958"/>
                </a:lnTo>
                <a:lnTo>
                  <a:pt x="167577" y="44272"/>
                </a:lnTo>
                <a:lnTo>
                  <a:pt x="71754" y="0"/>
                </a:lnTo>
                <a:close/>
              </a:path>
            </a:pathLst>
          </a:custGeom>
          <a:solidFill>
            <a:srgbClr val="00B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44500" y="160007"/>
            <a:ext cx="727900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ДЕМОНСТРАЦИОННОЕ 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ОБОРУДОВАНИЕ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ПО ФИЗИКЕ 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МОДУЛЯ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ЕСТЕСТВЕННОНАУЧНЫХ</a:t>
            </a:r>
            <a:r>
              <a:rPr sz="1100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ИССЛЕДОВАНИЙ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4140785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03594" y="1270647"/>
            <a:ext cx="908354" cy="948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47610" y="1432387"/>
            <a:ext cx="1168186" cy="996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7389" y="804532"/>
            <a:ext cx="2603242" cy="1385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3440" y="2528430"/>
            <a:ext cx="1154442" cy="21673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54694" y="3571215"/>
            <a:ext cx="3690670" cy="12687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01714" y="2871762"/>
            <a:ext cx="1820087" cy="18877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34498" y="1467662"/>
            <a:ext cx="1928266" cy="19250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32450" y="3193072"/>
            <a:ext cx="419734" cy="267970"/>
          </a:xfrm>
          <a:custGeom>
            <a:avLst/>
            <a:gdLst/>
            <a:ahLst/>
            <a:cxnLst/>
            <a:rect l="l" t="t" r="r" b="b"/>
            <a:pathLst>
              <a:path w="419735" h="267970">
                <a:moveTo>
                  <a:pt x="46024" y="12420"/>
                </a:moveTo>
                <a:lnTo>
                  <a:pt x="0" y="98424"/>
                </a:lnTo>
                <a:lnTo>
                  <a:pt x="124929" y="165290"/>
                </a:lnTo>
                <a:lnTo>
                  <a:pt x="82499" y="244576"/>
                </a:lnTo>
                <a:lnTo>
                  <a:pt x="419493" y="267601"/>
                </a:lnTo>
                <a:lnTo>
                  <a:pt x="274451" y="79273"/>
                </a:lnTo>
                <a:lnTo>
                  <a:pt x="170954" y="79273"/>
                </a:lnTo>
                <a:lnTo>
                  <a:pt x="46024" y="12420"/>
                </a:lnTo>
                <a:close/>
              </a:path>
              <a:path w="419735" h="267970">
                <a:moveTo>
                  <a:pt x="213398" y="0"/>
                </a:moveTo>
                <a:lnTo>
                  <a:pt x="170954" y="79273"/>
                </a:lnTo>
                <a:lnTo>
                  <a:pt x="274451" y="79273"/>
                </a:lnTo>
                <a:lnTo>
                  <a:pt x="213398" y="0"/>
                </a:lnTo>
                <a:close/>
              </a:path>
            </a:pathLst>
          </a:custGeom>
          <a:solidFill>
            <a:srgbClr val="00B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30229" y="2249766"/>
            <a:ext cx="336791" cy="4130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38131" y="3199688"/>
            <a:ext cx="410209" cy="278765"/>
          </a:xfrm>
          <a:custGeom>
            <a:avLst/>
            <a:gdLst/>
            <a:ahLst/>
            <a:cxnLst/>
            <a:rect l="l" t="t" r="r" b="b"/>
            <a:pathLst>
              <a:path w="410210" h="278764">
                <a:moveTo>
                  <a:pt x="191427" y="0"/>
                </a:moveTo>
                <a:lnTo>
                  <a:pt x="0" y="278295"/>
                </a:lnTo>
                <a:lnTo>
                  <a:pt x="335267" y="237185"/>
                </a:lnTo>
                <a:lnTo>
                  <a:pt x="288645" y="160286"/>
                </a:lnTo>
                <a:lnTo>
                  <a:pt x="409816" y="86817"/>
                </a:lnTo>
                <a:lnTo>
                  <a:pt x="403792" y="76885"/>
                </a:lnTo>
                <a:lnTo>
                  <a:pt x="238048" y="76885"/>
                </a:lnTo>
                <a:lnTo>
                  <a:pt x="191427" y="0"/>
                </a:lnTo>
                <a:close/>
              </a:path>
              <a:path w="410210" h="278764">
                <a:moveTo>
                  <a:pt x="359219" y="3403"/>
                </a:moveTo>
                <a:lnTo>
                  <a:pt x="238048" y="76885"/>
                </a:lnTo>
                <a:lnTo>
                  <a:pt x="403792" y="76885"/>
                </a:lnTo>
                <a:lnTo>
                  <a:pt x="359219" y="3403"/>
                </a:lnTo>
                <a:close/>
              </a:path>
            </a:pathLst>
          </a:custGeom>
          <a:solidFill>
            <a:srgbClr val="00B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98667" y="1435341"/>
            <a:ext cx="396240" cy="298450"/>
          </a:xfrm>
          <a:custGeom>
            <a:avLst/>
            <a:gdLst/>
            <a:ahLst/>
            <a:cxnLst/>
            <a:rect l="l" t="t" r="r" b="b"/>
            <a:pathLst>
              <a:path w="396239" h="298450">
                <a:moveTo>
                  <a:pt x="396240" y="0"/>
                </a:moveTo>
                <a:lnTo>
                  <a:pt x="64427" y="63207"/>
                </a:lnTo>
                <a:lnTo>
                  <a:pt x="116039" y="136842"/>
                </a:lnTo>
                <a:lnTo>
                  <a:pt x="0" y="218173"/>
                </a:lnTo>
                <a:lnTo>
                  <a:pt x="55994" y="298056"/>
                </a:lnTo>
                <a:lnTo>
                  <a:pt x="172034" y="216712"/>
                </a:lnTo>
                <a:lnTo>
                  <a:pt x="267423" y="216712"/>
                </a:lnTo>
                <a:lnTo>
                  <a:pt x="396240" y="0"/>
                </a:lnTo>
                <a:close/>
              </a:path>
              <a:path w="396239" h="298450">
                <a:moveTo>
                  <a:pt x="267423" y="216712"/>
                </a:moveTo>
                <a:lnTo>
                  <a:pt x="172034" y="216712"/>
                </a:lnTo>
                <a:lnTo>
                  <a:pt x="223647" y="290360"/>
                </a:lnTo>
                <a:lnTo>
                  <a:pt x="267423" y="216712"/>
                </a:lnTo>
                <a:close/>
              </a:path>
            </a:pathLst>
          </a:custGeom>
          <a:solidFill>
            <a:srgbClr val="00B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57829" y="1384376"/>
            <a:ext cx="370205" cy="334010"/>
          </a:xfrm>
          <a:custGeom>
            <a:avLst/>
            <a:gdLst/>
            <a:ahLst/>
            <a:cxnLst/>
            <a:rect l="l" t="t" r="r" b="b"/>
            <a:pathLst>
              <a:path w="370204" h="334010">
                <a:moveTo>
                  <a:pt x="346697" y="240080"/>
                </a:moveTo>
                <a:lnTo>
                  <a:pt x="198996" y="240080"/>
                </a:lnTo>
                <a:lnTo>
                  <a:pt x="305384" y="333679"/>
                </a:lnTo>
                <a:lnTo>
                  <a:pt x="369836" y="260438"/>
                </a:lnTo>
                <a:lnTo>
                  <a:pt x="346697" y="240080"/>
                </a:lnTo>
                <a:close/>
              </a:path>
              <a:path w="370204" h="334010">
                <a:moveTo>
                  <a:pt x="0" y="0"/>
                </a:moveTo>
                <a:lnTo>
                  <a:pt x="139598" y="307581"/>
                </a:lnTo>
                <a:lnTo>
                  <a:pt x="198996" y="240080"/>
                </a:lnTo>
                <a:lnTo>
                  <a:pt x="346697" y="240080"/>
                </a:lnTo>
                <a:lnTo>
                  <a:pt x="263436" y="166827"/>
                </a:lnTo>
                <a:lnTo>
                  <a:pt x="322846" y="99326"/>
                </a:lnTo>
                <a:lnTo>
                  <a:pt x="0" y="0"/>
                </a:lnTo>
                <a:close/>
              </a:path>
            </a:pathLst>
          </a:custGeom>
          <a:solidFill>
            <a:srgbClr val="00B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44500" y="163461"/>
            <a:ext cx="695325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СПЕЦИАЛИЗИРОВАННОЕ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ИНЖЕНЕРНОЕ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ОБОРУДОВАНИЕ МОДУЛЯ ЕСТЕСТВЕННОНАУЧНЫХ</a:t>
            </a:r>
            <a:r>
              <a:rPr sz="10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ИССЛЕДОВАНИЙ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4065136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1547" y="774001"/>
            <a:ext cx="2226167" cy="14248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34498" y="1878291"/>
            <a:ext cx="1928266" cy="19250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32450" y="3603701"/>
            <a:ext cx="419734" cy="267970"/>
          </a:xfrm>
          <a:custGeom>
            <a:avLst/>
            <a:gdLst/>
            <a:ahLst/>
            <a:cxnLst/>
            <a:rect l="l" t="t" r="r" b="b"/>
            <a:pathLst>
              <a:path w="419735" h="267970">
                <a:moveTo>
                  <a:pt x="46024" y="12420"/>
                </a:moveTo>
                <a:lnTo>
                  <a:pt x="0" y="98425"/>
                </a:lnTo>
                <a:lnTo>
                  <a:pt x="124929" y="165277"/>
                </a:lnTo>
                <a:lnTo>
                  <a:pt x="82499" y="244576"/>
                </a:lnTo>
                <a:lnTo>
                  <a:pt x="419493" y="267601"/>
                </a:lnTo>
                <a:lnTo>
                  <a:pt x="274451" y="79273"/>
                </a:lnTo>
                <a:lnTo>
                  <a:pt x="170954" y="79273"/>
                </a:lnTo>
                <a:lnTo>
                  <a:pt x="46024" y="12420"/>
                </a:lnTo>
                <a:close/>
              </a:path>
              <a:path w="419735" h="267970">
                <a:moveTo>
                  <a:pt x="213398" y="0"/>
                </a:moveTo>
                <a:lnTo>
                  <a:pt x="170954" y="79273"/>
                </a:lnTo>
                <a:lnTo>
                  <a:pt x="274451" y="79273"/>
                </a:lnTo>
                <a:lnTo>
                  <a:pt x="213398" y="0"/>
                </a:lnTo>
                <a:close/>
              </a:path>
            </a:pathLst>
          </a:custGeom>
          <a:solidFill>
            <a:srgbClr val="00B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30229" y="2660407"/>
            <a:ext cx="336791" cy="4129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38131" y="3610320"/>
            <a:ext cx="410209" cy="278765"/>
          </a:xfrm>
          <a:custGeom>
            <a:avLst/>
            <a:gdLst/>
            <a:ahLst/>
            <a:cxnLst/>
            <a:rect l="l" t="t" r="r" b="b"/>
            <a:pathLst>
              <a:path w="410210" h="278764">
                <a:moveTo>
                  <a:pt x="191427" y="0"/>
                </a:moveTo>
                <a:lnTo>
                  <a:pt x="0" y="278295"/>
                </a:lnTo>
                <a:lnTo>
                  <a:pt x="335267" y="237185"/>
                </a:lnTo>
                <a:lnTo>
                  <a:pt x="288645" y="160299"/>
                </a:lnTo>
                <a:lnTo>
                  <a:pt x="409816" y="86817"/>
                </a:lnTo>
                <a:lnTo>
                  <a:pt x="403792" y="76885"/>
                </a:lnTo>
                <a:lnTo>
                  <a:pt x="238048" y="76885"/>
                </a:lnTo>
                <a:lnTo>
                  <a:pt x="191427" y="0"/>
                </a:lnTo>
                <a:close/>
              </a:path>
              <a:path w="410210" h="278764">
                <a:moveTo>
                  <a:pt x="359219" y="3403"/>
                </a:moveTo>
                <a:lnTo>
                  <a:pt x="238048" y="76885"/>
                </a:lnTo>
                <a:lnTo>
                  <a:pt x="403792" y="76885"/>
                </a:lnTo>
                <a:lnTo>
                  <a:pt x="359219" y="3403"/>
                </a:lnTo>
                <a:close/>
              </a:path>
            </a:pathLst>
          </a:custGeom>
          <a:solidFill>
            <a:srgbClr val="00B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98667" y="1845970"/>
            <a:ext cx="396240" cy="298450"/>
          </a:xfrm>
          <a:custGeom>
            <a:avLst/>
            <a:gdLst/>
            <a:ahLst/>
            <a:cxnLst/>
            <a:rect l="l" t="t" r="r" b="b"/>
            <a:pathLst>
              <a:path w="396239" h="298450">
                <a:moveTo>
                  <a:pt x="396240" y="0"/>
                </a:moveTo>
                <a:lnTo>
                  <a:pt x="64427" y="63207"/>
                </a:lnTo>
                <a:lnTo>
                  <a:pt x="116039" y="136829"/>
                </a:lnTo>
                <a:lnTo>
                  <a:pt x="0" y="218173"/>
                </a:lnTo>
                <a:lnTo>
                  <a:pt x="55994" y="298056"/>
                </a:lnTo>
                <a:lnTo>
                  <a:pt x="172034" y="216712"/>
                </a:lnTo>
                <a:lnTo>
                  <a:pt x="267423" y="216712"/>
                </a:lnTo>
                <a:lnTo>
                  <a:pt x="396240" y="0"/>
                </a:lnTo>
                <a:close/>
              </a:path>
              <a:path w="396239" h="298450">
                <a:moveTo>
                  <a:pt x="267423" y="216712"/>
                </a:moveTo>
                <a:lnTo>
                  <a:pt x="172034" y="216712"/>
                </a:lnTo>
                <a:lnTo>
                  <a:pt x="223647" y="290360"/>
                </a:lnTo>
                <a:lnTo>
                  <a:pt x="267423" y="216712"/>
                </a:lnTo>
                <a:close/>
              </a:path>
            </a:pathLst>
          </a:custGeom>
          <a:solidFill>
            <a:srgbClr val="00B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57829" y="1795005"/>
            <a:ext cx="370205" cy="334010"/>
          </a:xfrm>
          <a:custGeom>
            <a:avLst/>
            <a:gdLst/>
            <a:ahLst/>
            <a:cxnLst/>
            <a:rect l="l" t="t" r="r" b="b"/>
            <a:pathLst>
              <a:path w="370204" h="334010">
                <a:moveTo>
                  <a:pt x="346697" y="240080"/>
                </a:moveTo>
                <a:lnTo>
                  <a:pt x="198996" y="240080"/>
                </a:lnTo>
                <a:lnTo>
                  <a:pt x="305384" y="333679"/>
                </a:lnTo>
                <a:lnTo>
                  <a:pt x="369836" y="260438"/>
                </a:lnTo>
                <a:lnTo>
                  <a:pt x="346697" y="240080"/>
                </a:lnTo>
                <a:close/>
              </a:path>
              <a:path w="370204" h="334010">
                <a:moveTo>
                  <a:pt x="0" y="0"/>
                </a:moveTo>
                <a:lnTo>
                  <a:pt x="139598" y="307581"/>
                </a:lnTo>
                <a:lnTo>
                  <a:pt x="198996" y="240080"/>
                </a:lnTo>
                <a:lnTo>
                  <a:pt x="346697" y="240080"/>
                </a:lnTo>
                <a:lnTo>
                  <a:pt x="263436" y="166827"/>
                </a:lnTo>
                <a:lnTo>
                  <a:pt x="322846" y="99326"/>
                </a:lnTo>
                <a:lnTo>
                  <a:pt x="0" y="0"/>
                </a:lnTo>
                <a:close/>
              </a:path>
            </a:pathLst>
          </a:custGeom>
          <a:solidFill>
            <a:srgbClr val="00B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24003" y="863828"/>
            <a:ext cx="2146363" cy="14631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63829" y="3001136"/>
            <a:ext cx="1666697" cy="13049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0532" y="2841980"/>
            <a:ext cx="2020997" cy="15253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99474" y="2450172"/>
            <a:ext cx="165290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36ABF2"/>
                </a:solidFill>
                <a:latin typeface="Arial"/>
                <a:cs typeface="Arial"/>
              </a:rPr>
              <a:t>Комплекс</a:t>
            </a:r>
            <a:r>
              <a:rPr sz="1000" spc="-85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6ABF2"/>
                </a:solidFill>
                <a:latin typeface="Arial"/>
                <a:cs typeface="Arial"/>
              </a:rPr>
              <a:t>3D-сканирования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6563524" y="2450172"/>
            <a:ext cx="176022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36ABF2"/>
                </a:solidFill>
                <a:latin typeface="Arial"/>
                <a:cs typeface="Arial"/>
              </a:rPr>
              <a:t>Комплекс</a:t>
            </a:r>
            <a:r>
              <a:rPr sz="1000" spc="-85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6ABF2"/>
                </a:solidFill>
                <a:latin typeface="Arial"/>
                <a:cs typeface="Arial"/>
              </a:rPr>
              <a:t>3D-моделирования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23062" y="4397839"/>
            <a:ext cx="2040889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36ABF2"/>
                </a:solidFill>
                <a:latin typeface="Arial"/>
                <a:cs typeface="Arial"/>
              </a:rPr>
              <a:t>Фрезерно-гравировальный</a:t>
            </a:r>
            <a:r>
              <a:rPr sz="1000" spc="-25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6ABF2"/>
                </a:solidFill>
                <a:latin typeface="Arial"/>
                <a:cs typeface="Arial"/>
              </a:rPr>
              <a:t>станок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5502" y="4496899"/>
            <a:ext cx="216154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3020">
              <a:lnSpc>
                <a:spcPct val="100000"/>
              </a:lnSpc>
            </a:pPr>
            <a:r>
              <a:rPr sz="1000" dirty="0">
                <a:solidFill>
                  <a:srgbClr val="36ABF2"/>
                </a:solidFill>
                <a:latin typeface="Arial"/>
                <a:cs typeface="Arial"/>
              </a:rPr>
              <a:t>Комплект </a:t>
            </a:r>
            <a:r>
              <a:rPr sz="1000" spc="-5" dirty="0">
                <a:solidFill>
                  <a:srgbClr val="36ABF2"/>
                </a:solidFill>
                <a:latin typeface="Arial"/>
                <a:cs typeface="Arial"/>
              </a:rPr>
              <a:t>механической обработки  </a:t>
            </a:r>
            <a:r>
              <a:rPr sz="1000" spc="-10" dirty="0">
                <a:solidFill>
                  <a:srgbClr val="36ABF2"/>
                </a:solidFill>
                <a:latin typeface="Arial"/>
                <a:cs typeface="Arial"/>
              </a:rPr>
              <a:t>заготовок </a:t>
            </a:r>
            <a:r>
              <a:rPr sz="1000" dirty="0">
                <a:solidFill>
                  <a:srgbClr val="36ABF2"/>
                </a:solidFill>
                <a:latin typeface="Arial"/>
                <a:cs typeface="Arial"/>
              </a:rPr>
              <a:t>из </a:t>
            </a:r>
            <a:r>
              <a:rPr sz="1000" spc="-5" dirty="0">
                <a:solidFill>
                  <a:srgbClr val="36ABF2"/>
                </a:solidFill>
                <a:latin typeface="Arial"/>
                <a:cs typeface="Arial"/>
              </a:rPr>
              <a:t>различных</a:t>
            </a:r>
            <a:r>
              <a:rPr sz="1000" spc="-50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6ABF2"/>
                </a:solidFill>
                <a:latin typeface="Arial"/>
                <a:cs typeface="Arial"/>
              </a:rPr>
              <a:t>материалов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0">
              <a:lnSpc>
                <a:spcPct val="100000"/>
              </a:lnSpc>
            </a:pPr>
            <a:r>
              <a:rPr sz="1500" spc="-15" dirty="0"/>
              <a:t>ОБОРУДОВАНИЕ МОДУЛЯ</a:t>
            </a:r>
            <a:r>
              <a:rPr sz="1500" spc="-60" dirty="0"/>
              <a:t> </a:t>
            </a:r>
            <a:r>
              <a:rPr sz="1500" spc="-10" dirty="0"/>
              <a:t>3D-ПРОТОТИПИРОВАНИЯ</a:t>
            </a: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3897529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0">
              <a:lnSpc>
                <a:spcPct val="100000"/>
              </a:lnSpc>
            </a:pPr>
            <a:r>
              <a:rPr sz="1500" spc="-15" dirty="0"/>
              <a:t>ОБОРУДОВАНИЕ МОДУЛЯ </a:t>
            </a:r>
            <a:r>
              <a:rPr sz="1500" spc="-25" dirty="0"/>
              <a:t>АВТОМАТИЗИРОВАННЫХ </a:t>
            </a:r>
            <a:r>
              <a:rPr sz="1500" dirty="0"/>
              <a:t>ТЕХНИЧЕСКИХ</a:t>
            </a:r>
            <a:r>
              <a:rPr sz="1500" spc="60" dirty="0"/>
              <a:t> </a:t>
            </a:r>
            <a:r>
              <a:rPr sz="1500" spc="-10" dirty="0"/>
              <a:t>СИСТЕМ</a:t>
            </a:r>
            <a:endParaRPr sz="1500"/>
          </a:p>
        </p:txBody>
      </p:sp>
      <p:sp>
        <p:nvSpPr>
          <p:cNvPr id="3" name="object 3"/>
          <p:cNvSpPr/>
          <p:nvPr/>
        </p:nvSpPr>
        <p:spPr>
          <a:xfrm>
            <a:off x="2210320" y="774067"/>
            <a:ext cx="844334" cy="844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7590" y="774065"/>
            <a:ext cx="1558328" cy="14215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4498" y="1878291"/>
            <a:ext cx="1928266" cy="19250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32450" y="3603701"/>
            <a:ext cx="419734" cy="267970"/>
          </a:xfrm>
          <a:custGeom>
            <a:avLst/>
            <a:gdLst/>
            <a:ahLst/>
            <a:cxnLst/>
            <a:rect l="l" t="t" r="r" b="b"/>
            <a:pathLst>
              <a:path w="419735" h="267970">
                <a:moveTo>
                  <a:pt x="46024" y="12420"/>
                </a:moveTo>
                <a:lnTo>
                  <a:pt x="0" y="98425"/>
                </a:lnTo>
                <a:lnTo>
                  <a:pt x="124929" y="165277"/>
                </a:lnTo>
                <a:lnTo>
                  <a:pt x="82499" y="244576"/>
                </a:lnTo>
                <a:lnTo>
                  <a:pt x="419493" y="267601"/>
                </a:lnTo>
                <a:lnTo>
                  <a:pt x="274451" y="79273"/>
                </a:lnTo>
                <a:lnTo>
                  <a:pt x="170954" y="79273"/>
                </a:lnTo>
                <a:lnTo>
                  <a:pt x="46024" y="12420"/>
                </a:lnTo>
                <a:close/>
              </a:path>
              <a:path w="419735" h="267970">
                <a:moveTo>
                  <a:pt x="213398" y="0"/>
                </a:moveTo>
                <a:lnTo>
                  <a:pt x="170954" y="79273"/>
                </a:lnTo>
                <a:lnTo>
                  <a:pt x="274451" y="79273"/>
                </a:lnTo>
                <a:lnTo>
                  <a:pt x="213398" y="0"/>
                </a:lnTo>
                <a:close/>
              </a:path>
            </a:pathLst>
          </a:custGeom>
          <a:solidFill>
            <a:srgbClr val="00B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30229" y="2660407"/>
            <a:ext cx="336791" cy="412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38131" y="3610320"/>
            <a:ext cx="410209" cy="278765"/>
          </a:xfrm>
          <a:custGeom>
            <a:avLst/>
            <a:gdLst/>
            <a:ahLst/>
            <a:cxnLst/>
            <a:rect l="l" t="t" r="r" b="b"/>
            <a:pathLst>
              <a:path w="410210" h="278764">
                <a:moveTo>
                  <a:pt x="191427" y="0"/>
                </a:moveTo>
                <a:lnTo>
                  <a:pt x="0" y="278295"/>
                </a:lnTo>
                <a:lnTo>
                  <a:pt x="335267" y="237185"/>
                </a:lnTo>
                <a:lnTo>
                  <a:pt x="288645" y="160299"/>
                </a:lnTo>
                <a:lnTo>
                  <a:pt x="409816" y="86817"/>
                </a:lnTo>
                <a:lnTo>
                  <a:pt x="403792" y="76885"/>
                </a:lnTo>
                <a:lnTo>
                  <a:pt x="238048" y="76885"/>
                </a:lnTo>
                <a:lnTo>
                  <a:pt x="191427" y="0"/>
                </a:lnTo>
                <a:close/>
              </a:path>
              <a:path w="410210" h="278764">
                <a:moveTo>
                  <a:pt x="359219" y="3403"/>
                </a:moveTo>
                <a:lnTo>
                  <a:pt x="238048" y="76885"/>
                </a:lnTo>
                <a:lnTo>
                  <a:pt x="403792" y="76885"/>
                </a:lnTo>
                <a:lnTo>
                  <a:pt x="359219" y="3403"/>
                </a:lnTo>
                <a:close/>
              </a:path>
            </a:pathLst>
          </a:custGeom>
          <a:solidFill>
            <a:srgbClr val="00B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98667" y="1845970"/>
            <a:ext cx="396240" cy="298450"/>
          </a:xfrm>
          <a:custGeom>
            <a:avLst/>
            <a:gdLst/>
            <a:ahLst/>
            <a:cxnLst/>
            <a:rect l="l" t="t" r="r" b="b"/>
            <a:pathLst>
              <a:path w="396239" h="298450">
                <a:moveTo>
                  <a:pt x="396240" y="0"/>
                </a:moveTo>
                <a:lnTo>
                  <a:pt x="64427" y="63207"/>
                </a:lnTo>
                <a:lnTo>
                  <a:pt x="116039" y="136829"/>
                </a:lnTo>
                <a:lnTo>
                  <a:pt x="0" y="218173"/>
                </a:lnTo>
                <a:lnTo>
                  <a:pt x="55994" y="298056"/>
                </a:lnTo>
                <a:lnTo>
                  <a:pt x="172034" y="216712"/>
                </a:lnTo>
                <a:lnTo>
                  <a:pt x="267423" y="216712"/>
                </a:lnTo>
                <a:lnTo>
                  <a:pt x="396240" y="0"/>
                </a:lnTo>
                <a:close/>
              </a:path>
              <a:path w="396239" h="298450">
                <a:moveTo>
                  <a:pt x="267423" y="216712"/>
                </a:moveTo>
                <a:lnTo>
                  <a:pt x="172034" y="216712"/>
                </a:lnTo>
                <a:lnTo>
                  <a:pt x="223647" y="290360"/>
                </a:lnTo>
                <a:lnTo>
                  <a:pt x="267423" y="216712"/>
                </a:lnTo>
                <a:close/>
              </a:path>
            </a:pathLst>
          </a:custGeom>
          <a:solidFill>
            <a:srgbClr val="00B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57829" y="1795005"/>
            <a:ext cx="370205" cy="334010"/>
          </a:xfrm>
          <a:custGeom>
            <a:avLst/>
            <a:gdLst/>
            <a:ahLst/>
            <a:cxnLst/>
            <a:rect l="l" t="t" r="r" b="b"/>
            <a:pathLst>
              <a:path w="370204" h="334010">
                <a:moveTo>
                  <a:pt x="346697" y="240080"/>
                </a:moveTo>
                <a:lnTo>
                  <a:pt x="198996" y="240080"/>
                </a:lnTo>
                <a:lnTo>
                  <a:pt x="305384" y="333679"/>
                </a:lnTo>
                <a:lnTo>
                  <a:pt x="369836" y="260438"/>
                </a:lnTo>
                <a:lnTo>
                  <a:pt x="346697" y="240080"/>
                </a:lnTo>
                <a:close/>
              </a:path>
              <a:path w="370204" h="334010">
                <a:moveTo>
                  <a:pt x="0" y="0"/>
                </a:moveTo>
                <a:lnTo>
                  <a:pt x="139598" y="307581"/>
                </a:lnTo>
                <a:lnTo>
                  <a:pt x="198996" y="240080"/>
                </a:lnTo>
                <a:lnTo>
                  <a:pt x="346697" y="240080"/>
                </a:lnTo>
                <a:lnTo>
                  <a:pt x="263436" y="166827"/>
                </a:lnTo>
                <a:lnTo>
                  <a:pt x="322846" y="99326"/>
                </a:lnTo>
                <a:lnTo>
                  <a:pt x="0" y="0"/>
                </a:lnTo>
                <a:close/>
              </a:path>
            </a:pathLst>
          </a:custGeom>
          <a:solidFill>
            <a:srgbClr val="00B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29388" y="908519"/>
            <a:ext cx="2136063" cy="16330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29819" y="3079609"/>
            <a:ext cx="2165273" cy="17011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2130" y="2846298"/>
            <a:ext cx="2034946" cy="15150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71086" y="2270874"/>
            <a:ext cx="7014845" cy="576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585" marR="5509895" indent="-223520">
              <a:lnSpc>
                <a:spcPct val="100000"/>
              </a:lnSpc>
            </a:pPr>
            <a:r>
              <a:rPr sz="1300" spc="-60" dirty="0">
                <a:solidFill>
                  <a:srgbClr val="36ABF2"/>
                </a:solidFill>
                <a:latin typeface="Arial"/>
                <a:cs typeface="Arial"/>
              </a:rPr>
              <a:t>Р</a:t>
            </a:r>
            <a:r>
              <a:rPr sz="1300" dirty="0">
                <a:solidFill>
                  <a:srgbClr val="36ABF2"/>
                </a:solidFill>
                <a:latin typeface="Arial"/>
                <a:cs typeface="Arial"/>
              </a:rPr>
              <a:t>об</a:t>
            </a:r>
            <a:r>
              <a:rPr sz="1300" spc="-30" dirty="0">
                <a:solidFill>
                  <a:srgbClr val="36ABF2"/>
                </a:solidFill>
                <a:latin typeface="Arial"/>
                <a:cs typeface="Arial"/>
              </a:rPr>
              <a:t>о</a:t>
            </a:r>
            <a:r>
              <a:rPr sz="1300" spc="-15" dirty="0">
                <a:solidFill>
                  <a:srgbClr val="36ABF2"/>
                </a:solidFill>
                <a:latin typeface="Arial"/>
                <a:cs typeface="Arial"/>
              </a:rPr>
              <a:t>т</a:t>
            </a:r>
            <a:r>
              <a:rPr sz="1300" spc="-35" dirty="0">
                <a:solidFill>
                  <a:srgbClr val="36ABF2"/>
                </a:solidFill>
                <a:latin typeface="Arial"/>
                <a:cs typeface="Arial"/>
              </a:rPr>
              <a:t>о</a:t>
            </a:r>
            <a:r>
              <a:rPr sz="1300" spc="-15" dirty="0">
                <a:solidFill>
                  <a:srgbClr val="36ABF2"/>
                </a:solidFill>
                <a:latin typeface="Arial"/>
                <a:cs typeface="Arial"/>
              </a:rPr>
              <a:t>т</a:t>
            </a:r>
            <a:r>
              <a:rPr sz="1300" spc="-35" dirty="0">
                <a:solidFill>
                  <a:srgbClr val="36ABF2"/>
                </a:solidFill>
                <a:latin typeface="Arial"/>
                <a:cs typeface="Arial"/>
              </a:rPr>
              <a:t>е</a:t>
            </a:r>
            <a:r>
              <a:rPr sz="1300" dirty="0">
                <a:solidFill>
                  <a:srgbClr val="36ABF2"/>
                </a:solidFill>
                <a:latin typeface="Arial"/>
                <a:cs typeface="Arial"/>
              </a:rPr>
              <a:t>хнические  </a:t>
            </a:r>
            <a:r>
              <a:rPr sz="1300" spc="-5" dirty="0">
                <a:solidFill>
                  <a:srgbClr val="36ABF2"/>
                </a:solidFill>
                <a:latin typeface="Arial"/>
                <a:cs typeface="Arial"/>
              </a:rPr>
              <a:t>конструкторы</a:t>
            </a:r>
            <a:endParaRPr sz="1300">
              <a:latin typeface="Arial"/>
              <a:cs typeface="Arial"/>
            </a:endParaRPr>
          </a:p>
          <a:p>
            <a:pPr marR="5080" algn="r">
              <a:lnSpc>
                <a:spcPts val="1330"/>
              </a:lnSpc>
            </a:pPr>
            <a:r>
              <a:rPr sz="1300" spc="-10" dirty="0">
                <a:solidFill>
                  <a:srgbClr val="36ABF2"/>
                </a:solidFill>
                <a:latin typeface="Arial"/>
                <a:cs typeface="Arial"/>
              </a:rPr>
              <a:t>Ресурсные</a:t>
            </a:r>
            <a:r>
              <a:rPr sz="1300" spc="-90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36ABF2"/>
                </a:solidFill>
                <a:latin typeface="Arial"/>
                <a:cs typeface="Arial"/>
              </a:rPr>
              <a:t>наборы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  <p:sp>
        <p:nvSpPr>
          <p:cNvPr id="15" name="object 15"/>
          <p:cNvSpPr txBox="1"/>
          <p:nvPr/>
        </p:nvSpPr>
        <p:spPr>
          <a:xfrm>
            <a:off x="1368552" y="4486516"/>
            <a:ext cx="105537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solidFill>
                  <a:srgbClr val="36ABF2"/>
                </a:solidFill>
                <a:latin typeface="Arial"/>
                <a:cs typeface="Arial"/>
              </a:rPr>
              <a:t>Контр</a:t>
            </a:r>
            <a:r>
              <a:rPr sz="1300" spc="-30" dirty="0">
                <a:solidFill>
                  <a:srgbClr val="36ABF2"/>
                </a:solidFill>
                <a:latin typeface="Arial"/>
                <a:cs typeface="Arial"/>
              </a:rPr>
              <a:t>о</a:t>
            </a:r>
            <a:r>
              <a:rPr sz="1300" spc="-5" dirty="0">
                <a:solidFill>
                  <a:srgbClr val="36ABF2"/>
                </a:solidFill>
                <a:latin typeface="Arial"/>
                <a:cs typeface="Arial"/>
              </a:rPr>
              <a:t>ллеры</a:t>
            </a:r>
            <a:endParaRPr sz="13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1702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ct val="100000"/>
              </a:lnSpc>
            </a:pPr>
            <a:r>
              <a:rPr spc="-15" dirty="0"/>
              <a:t>КОМПЬЮТЕРИЗИРОВАННАЯ </a:t>
            </a:r>
            <a:r>
              <a:rPr spc="-10" dirty="0" smtClean="0"/>
              <a:t>СИСТЕМА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339774" y="1077513"/>
            <a:ext cx="1469771" cy="3208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2999" y="2901041"/>
            <a:ext cx="1594891" cy="14456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19001" y="1152004"/>
            <a:ext cx="1473390" cy="1574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48001" y="2925000"/>
            <a:ext cx="1309154" cy="1497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69003" y="2901041"/>
            <a:ext cx="3175000" cy="1600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6299" y="884732"/>
            <a:ext cx="3476625" cy="161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05790">
              <a:lnSpc>
                <a:spcPct val="100000"/>
              </a:lnSpc>
            </a:pPr>
            <a:r>
              <a:rPr lang="ru-RU" sz="1500" spc="-10" dirty="0" smtClean="0">
                <a:solidFill>
                  <a:srgbClr val="36ABF2"/>
                </a:solidFill>
                <a:latin typeface="Arial"/>
                <a:cs typeface="Arial"/>
              </a:rPr>
              <a:t>М</a:t>
            </a:r>
            <a:r>
              <a:rPr sz="1500" spc="-10" dirty="0" err="1" smtClean="0">
                <a:solidFill>
                  <a:srgbClr val="36ABF2"/>
                </a:solidFill>
                <a:latin typeface="Arial"/>
                <a:cs typeface="Arial"/>
              </a:rPr>
              <a:t>ультимедийная</a:t>
            </a:r>
            <a:r>
              <a:rPr sz="1500" spc="-10" dirty="0" smtClean="0">
                <a:solidFill>
                  <a:srgbClr val="36ABF2"/>
                </a:solidFill>
                <a:latin typeface="Arial"/>
                <a:cs typeface="Arial"/>
              </a:rPr>
              <a:t>  </a:t>
            </a:r>
            <a:r>
              <a:rPr sz="1500" spc="-5" dirty="0">
                <a:solidFill>
                  <a:srgbClr val="36ABF2"/>
                </a:solidFill>
                <a:latin typeface="Arial"/>
                <a:cs typeface="Arial"/>
              </a:rPr>
              <a:t>система электронного обучения  </a:t>
            </a:r>
            <a:r>
              <a:rPr sz="1500" dirty="0">
                <a:solidFill>
                  <a:srgbClr val="36ABF2"/>
                </a:solidFill>
                <a:latin typeface="Arial"/>
                <a:cs typeface="Arial"/>
              </a:rPr>
              <a:t>с интегрированной мобильной  электронной </a:t>
            </a:r>
            <a:r>
              <a:rPr sz="1500" spc="-5" dirty="0">
                <a:solidFill>
                  <a:srgbClr val="36ABF2"/>
                </a:solidFill>
                <a:latin typeface="Arial"/>
                <a:cs typeface="Arial"/>
              </a:rPr>
              <a:t>лабораторией,  предназначенная </a:t>
            </a:r>
            <a:r>
              <a:rPr sz="1500" dirty="0">
                <a:solidFill>
                  <a:srgbClr val="36ABF2"/>
                </a:solidFill>
                <a:latin typeface="Arial"/>
                <a:cs typeface="Arial"/>
              </a:rPr>
              <a:t>для</a:t>
            </a:r>
            <a:r>
              <a:rPr sz="1500" spc="-30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36ABF2"/>
                </a:solidFill>
                <a:latin typeface="Arial"/>
                <a:cs typeface="Arial"/>
              </a:rPr>
              <a:t>обучения</a:t>
            </a:r>
            <a:endParaRPr sz="15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36ABF2"/>
                </a:solidFill>
                <a:latin typeface="Arial"/>
                <a:cs typeface="Arial"/>
              </a:rPr>
              <a:t>и повышения квалификации в </a:t>
            </a:r>
            <a:r>
              <a:rPr sz="1500" spc="-10" dirty="0">
                <a:solidFill>
                  <a:srgbClr val="36ABF2"/>
                </a:solidFill>
                <a:latin typeface="Arial"/>
                <a:cs typeface="Arial"/>
              </a:rPr>
              <a:t>области  </a:t>
            </a:r>
            <a:r>
              <a:rPr sz="1500" spc="-5" dirty="0">
                <a:solidFill>
                  <a:srgbClr val="36ABF2"/>
                </a:solidFill>
                <a:latin typeface="Arial"/>
                <a:cs typeface="Arial"/>
              </a:rPr>
              <a:t>электротехники </a:t>
            </a:r>
            <a:r>
              <a:rPr sz="1500" dirty="0">
                <a:solidFill>
                  <a:srgbClr val="36ABF2"/>
                </a:solidFill>
                <a:latin typeface="Arial"/>
                <a:cs typeface="Arial"/>
              </a:rPr>
              <a:t>и</a:t>
            </a:r>
            <a:r>
              <a:rPr sz="1500" spc="-85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6ABF2"/>
                </a:solidFill>
                <a:latin typeface="Arial"/>
                <a:cs typeface="Arial"/>
              </a:rPr>
              <a:t>электроники.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554290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300" y="162902"/>
            <a:ext cx="4707890" cy="26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ИЗМЕРИТЕЛЬНЫЙ </a:t>
            </a:r>
            <a:r>
              <a:rPr spc="-5" dirty="0" smtClean="0"/>
              <a:t>ИНТЕРФЕЙС</a:t>
            </a:r>
            <a:endParaRPr sz="1500" baseline="30555" dirty="0"/>
          </a:p>
        </p:txBody>
      </p:sp>
      <p:sp>
        <p:nvSpPr>
          <p:cNvPr id="3" name="object 3"/>
          <p:cNvSpPr/>
          <p:nvPr/>
        </p:nvSpPr>
        <p:spPr>
          <a:xfrm>
            <a:off x="1511998" y="809998"/>
            <a:ext cx="5771692" cy="3809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480584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Заголовок 1"/>
          <p:cNvSpPr txBox="1">
            <a:spLocks/>
          </p:cNvSpPr>
          <p:nvPr/>
        </p:nvSpPr>
        <p:spPr>
          <a:xfrm>
            <a:off x="-188885" y="67566"/>
            <a:ext cx="8266085" cy="429154"/>
          </a:xfrm>
          <a:prstGeom prst="rect">
            <a:avLst/>
          </a:prstGeom>
        </p:spPr>
        <p:txBody>
          <a:bodyPr lIns="80147" tIns="40074" rIns="80147" bIns="40074"/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ru-RU" sz="2400" b="1" dirty="0">
                <a:solidFill>
                  <a:srgbClr val="FF0000"/>
                </a:solidFill>
                <a:ea typeface="Arial" charset="0"/>
                <a:cs typeface="Arial" charset="0"/>
              </a:rPr>
              <a:t>М</a:t>
            </a:r>
            <a:r>
              <a:rPr kumimoji="0" lang="ru-RU" sz="2400" b="1" dirty="0" smtClean="0">
                <a:solidFill>
                  <a:srgbClr val="002060"/>
                </a:solidFill>
                <a:ea typeface="Arial" charset="0"/>
                <a:cs typeface="Arial" charset="0"/>
              </a:rPr>
              <a:t>отивирующая образовательная среда для ДОУ, ОО, СПО</a:t>
            </a:r>
            <a:endParaRPr kumimoji="0" lang="ru-RU" sz="2400" b="1" dirty="0">
              <a:solidFill>
                <a:srgbClr val="002060"/>
              </a:solidFill>
              <a:ea typeface="Arial" charset="0"/>
              <a:cs typeface="Arial" charset="0"/>
            </a:endParaRPr>
          </a:p>
        </p:txBody>
      </p:sp>
      <p:sp>
        <p:nvSpPr>
          <p:cNvPr id="59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10600" y="4840353"/>
            <a:ext cx="333400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897EE88-FC24-4F9D-A94C-410057D8FBCB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3" y="593725"/>
            <a:ext cx="3497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/>
              <a:t>Электронный учебник</a:t>
            </a:r>
          </a:p>
          <a:p>
            <a:r>
              <a:rPr lang="ru-RU" sz="1400" i="1" dirty="0"/>
              <a:t>и</a:t>
            </a:r>
            <a:r>
              <a:rPr lang="ru-RU" sz="1400" i="1" dirty="0" smtClean="0"/>
              <a:t> </a:t>
            </a:r>
            <a:r>
              <a:rPr lang="ru-RU" sz="1400" i="1" dirty="0"/>
              <a:t>э</a:t>
            </a:r>
            <a:r>
              <a:rPr lang="ru-RU" sz="1400" i="1" dirty="0" smtClean="0"/>
              <a:t>лектронные образовательные ресурсы</a:t>
            </a:r>
            <a:endParaRPr lang="ru-RU" sz="14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352800" y="974725"/>
            <a:ext cx="4312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/>
              <a:t>Печатные учебники и учебно-методические пособия</a:t>
            </a:r>
            <a:endParaRPr lang="ru-RU" sz="14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4343400" y="1352748"/>
            <a:ext cx="3535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/>
              <a:t>Контрольно-диагностические материалы</a:t>
            </a:r>
            <a:endParaRPr lang="ru-RU" sz="14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4902154" y="1965325"/>
            <a:ext cx="2565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/>
              <a:t>Художественная литература</a:t>
            </a:r>
            <a:endParaRPr lang="ru-RU" sz="1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5105400" y="2498725"/>
            <a:ext cx="31665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Учебное, демонстрационное, лабораторное, игровое</a:t>
            </a:r>
          </a:p>
          <a:p>
            <a:r>
              <a:rPr lang="ru-RU" sz="1400" i="1" dirty="0" smtClean="0"/>
              <a:t>оборудование</a:t>
            </a:r>
            <a:endParaRPr lang="ru-RU" sz="1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4800600" y="3413125"/>
            <a:ext cx="2803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/>
              <a:t>Мебель и модули-</a:t>
            </a:r>
            <a:r>
              <a:rPr lang="ru-RU" sz="1400" i="1" dirty="0" err="1" smtClean="0"/>
              <a:t>трансформеры</a:t>
            </a:r>
            <a:endParaRPr lang="ru-RU" sz="1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4419600" y="3870325"/>
            <a:ext cx="2779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/>
              <a:t>Дистанционное обучение детей,</a:t>
            </a:r>
          </a:p>
          <a:p>
            <a:r>
              <a:rPr lang="ru-RU" sz="1400" i="1" dirty="0"/>
              <a:t>п</a:t>
            </a:r>
            <a:r>
              <a:rPr lang="ru-RU" sz="1400" i="1" dirty="0" smtClean="0"/>
              <a:t>едагогов и родителей</a:t>
            </a:r>
            <a:endParaRPr lang="ru-RU" sz="14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3352800" y="4370001"/>
            <a:ext cx="4699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Повышение квалификации педагогов и родителей</a:t>
            </a:r>
            <a:endParaRPr lang="ru-RU" sz="14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94200" y="4561685"/>
            <a:ext cx="2644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/>
              <a:t>Методическое сопровождение</a:t>
            </a:r>
            <a:endParaRPr lang="ru-RU" sz="1400" dirty="0" smtClean="0"/>
          </a:p>
        </p:txBody>
      </p:sp>
      <p:grpSp>
        <p:nvGrpSpPr>
          <p:cNvPr id="2" name="Группа 1"/>
          <p:cNvGrpSpPr/>
          <p:nvPr/>
        </p:nvGrpSpPr>
        <p:grpSpPr>
          <a:xfrm>
            <a:off x="220940" y="1088562"/>
            <a:ext cx="4392487" cy="3627012"/>
            <a:chOff x="179512" y="1268760"/>
            <a:chExt cx="6066333" cy="5328592"/>
          </a:xfrm>
        </p:grpSpPr>
        <p:pic>
          <p:nvPicPr>
            <p:cNvPr id="1026" name="Picture 2" descr="C:\Климишин\Комплексный продукт\Калуга\Картинки для презентации\YMK Ring Russia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765105"/>
              <a:ext cx="4997325" cy="4354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Климишин\Комплексный продукт\Калуга\Картинки для презентации\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1268760"/>
              <a:ext cx="573309" cy="563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Климишин\Комплексный продукт\Калуга\Картинки для презентации\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1628800"/>
              <a:ext cx="573309" cy="563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Климишин\Комплексный продукт\Калуга\Картинки для презентации\4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940" y="2636912"/>
              <a:ext cx="573309" cy="563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Климишин\Комплексный продукт\Калуга\Картинки для презентации\5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2536" y="3644237"/>
              <a:ext cx="573309" cy="563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Климишин\Комплексный продукт\Калуга\Картинки для презентации\6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7354" y="4581128"/>
              <a:ext cx="573309" cy="563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:\Климишин\Комплексный продукт\Калуга\Картинки для презентации\7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1567" y="5373216"/>
              <a:ext cx="573309" cy="563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C:\Климишин\Комплексный продукт\Калуга\Картинки для презентации\8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6034130"/>
              <a:ext cx="573309" cy="563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C:\Климишин\Комплексный продукт\Калуга\Картинки для презентации\9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5877272"/>
              <a:ext cx="573309" cy="563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C:\Климишин\Комплексный продукт\Калуга\Картинки для презентации\1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1281602"/>
              <a:ext cx="573309" cy="563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931012" y="3356993"/>
              <a:ext cx="2359964" cy="14921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FF0000"/>
                  </a:solidFill>
                </a:rPr>
                <a:t>М</a:t>
              </a:r>
              <a:r>
                <a:rPr lang="ru-RU" sz="2000" b="1" dirty="0" smtClean="0"/>
                <a:t>отивирующая</a:t>
              </a:r>
            </a:p>
            <a:p>
              <a:r>
                <a:rPr lang="ru-RU" sz="2000" b="1" dirty="0" smtClean="0">
                  <a:solidFill>
                    <a:srgbClr val="FF0000"/>
                  </a:solidFill>
                </a:rPr>
                <a:t>О</a:t>
              </a:r>
              <a:r>
                <a:rPr lang="ru-RU" sz="2000" b="1" dirty="0" smtClean="0"/>
                <a:t>бразовательная</a:t>
              </a:r>
            </a:p>
            <a:p>
              <a:r>
                <a:rPr lang="ru-RU" sz="2000" b="1" dirty="0" smtClean="0">
                  <a:solidFill>
                    <a:srgbClr val="FF0000"/>
                  </a:solidFill>
                </a:rPr>
                <a:t>С</a:t>
              </a:r>
              <a:r>
                <a:rPr lang="ru-RU" sz="2000" b="1" dirty="0" smtClean="0"/>
                <a:t>реда</a:t>
              </a:r>
              <a:endParaRPr lang="ru-RU" sz="2000" b="1" dirty="0"/>
            </a:p>
          </p:txBody>
        </p:sp>
        <p:cxnSp>
          <p:nvCxnSpPr>
            <p:cNvPr id="9" name="Соединительная линия уступом 8"/>
            <p:cNvCxnSpPr>
              <a:endCxn id="1035" idx="2"/>
            </p:cNvCxnSpPr>
            <p:nvPr/>
          </p:nvCxnSpPr>
          <p:spPr>
            <a:xfrm rot="16200000" flipV="1">
              <a:off x="1873932" y="1949227"/>
              <a:ext cx="265172" cy="56366"/>
            </a:xfrm>
            <a:prstGeom prst="bentConnector3">
              <a:avLst>
                <a:gd name="adj1" fmla="val -289"/>
              </a:avLst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Соединительная линия уступом 31"/>
            <p:cNvCxnSpPr>
              <a:endCxn id="1027" idx="1"/>
            </p:cNvCxnSpPr>
            <p:nvPr/>
          </p:nvCxnSpPr>
          <p:spPr>
            <a:xfrm flipV="1">
              <a:off x="3047907" y="1550371"/>
              <a:ext cx="443973" cy="333728"/>
            </a:xfrm>
            <a:prstGeom prst="bentConnector3">
              <a:avLst>
                <a:gd name="adj1" fmla="val -1490"/>
              </a:avLst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Соединительная линия уступом 43"/>
            <p:cNvCxnSpPr>
              <a:endCxn id="1028" idx="1"/>
            </p:cNvCxnSpPr>
            <p:nvPr/>
          </p:nvCxnSpPr>
          <p:spPr>
            <a:xfrm flipV="1">
              <a:off x="4048399" y="1910411"/>
              <a:ext cx="667617" cy="252925"/>
            </a:xfrm>
            <a:prstGeom prst="bentConnector3">
              <a:avLst>
                <a:gd name="adj1" fmla="val -220"/>
              </a:avLst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>
              <a:endCxn id="1029" idx="1"/>
            </p:cNvCxnSpPr>
            <p:nvPr/>
          </p:nvCxnSpPr>
          <p:spPr>
            <a:xfrm>
              <a:off x="4751567" y="2918523"/>
              <a:ext cx="712373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>
              <a:endCxn id="1030" idx="1"/>
            </p:cNvCxnSpPr>
            <p:nvPr/>
          </p:nvCxnSpPr>
          <p:spPr>
            <a:xfrm>
              <a:off x="5030423" y="3925436"/>
              <a:ext cx="642113" cy="412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Соединительная линия уступом 51"/>
            <p:cNvCxnSpPr>
              <a:endCxn id="1031" idx="1"/>
            </p:cNvCxnSpPr>
            <p:nvPr/>
          </p:nvCxnSpPr>
          <p:spPr>
            <a:xfrm flipV="1">
              <a:off x="4768479" y="4862739"/>
              <a:ext cx="608875" cy="66183"/>
            </a:xfrm>
            <a:prstGeom prst="bentConnector3">
              <a:avLst>
                <a:gd name="adj1" fmla="val -59"/>
              </a:avLst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4045084" y="5684108"/>
              <a:ext cx="712373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Соединительная линия уступом 56"/>
            <p:cNvCxnSpPr>
              <a:endCxn id="1033" idx="1"/>
            </p:cNvCxnSpPr>
            <p:nvPr/>
          </p:nvCxnSpPr>
          <p:spPr>
            <a:xfrm>
              <a:off x="3047907" y="5949280"/>
              <a:ext cx="443973" cy="366461"/>
            </a:xfrm>
            <a:prstGeom prst="bentConnector3">
              <a:avLst>
                <a:gd name="adj1" fmla="val -417"/>
              </a:avLst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Соединительная линия уступом 62"/>
            <p:cNvCxnSpPr>
              <a:endCxn id="1034" idx="0"/>
            </p:cNvCxnSpPr>
            <p:nvPr/>
          </p:nvCxnSpPr>
          <p:spPr>
            <a:xfrm rot="10800000" flipV="1">
              <a:off x="1762311" y="5733256"/>
              <a:ext cx="286656" cy="144016"/>
            </a:xfrm>
            <a:prstGeom prst="bentConnector2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68381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53098"/>
            <a:ext cx="7358436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300" spc="-15" dirty="0" smtClean="0">
                <a:solidFill>
                  <a:srgbClr val="FFFFFF"/>
                </a:solidFill>
                <a:latin typeface="Arial"/>
                <a:cs typeface="Arial"/>
              </a:rPr>
              <a:t>МОДУЛЬ АЛЬТЕРНАТИВНАЯ ЭНЕРГЕТИКА В ЕСТЕСТВЕННО-НАУЧНЫХ ИССЛЕДОВАНИЯХ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57003" y="1196695"/>
            <a:ext cx="1190997" cy="1089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33369" y="1188643"/>
            <a:ext cx="1272870" cy="10957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26735" y="1228775"/>
            <a:ext cx="1181780" cy="882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51382" y="1156538"/>
            <a:ext cx="1503108" cy="12401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7847" y="2968722"/>
            <a:ext cx="820839" cy="8575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31048" y="2968722"/>
            <a:ext cx="866038" cy="8575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99690" y="2915078"/>
            <a:ext cx="1341310" cy="895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86225" y="2966377"/>
            <a:ext cx="1376108" cy="89678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42518" y="2990786"/>
            <a:ext cx="1286230" cy="8713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29453" y="2966237"/>
            <a:ext cx="1343901" cy="79528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68050" y="2317902"/>
            <a:ext cx="116903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36ABF2"/>
                </a:solidFill>
                <a:latin typeface="Arial"/>
                <a:cs typeface="Arial"/>
              </a:rPr>
              <a:t>Солнечная</a:t>
            </a:r>
            <a:r>
              <a:rPr sz="1000" spc="-75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6ABF2"/>
                </a:solidFill>
                <a:latin typeface="Arial"/>
                <a:cs typeface="Arial"/>
              </a:rPr>
              <a:t>энергия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20</a:t>
            </a:fld>
            <a:endParaRPr spc="-5" dirty="0"/>
          </a:p>
        </p:txBody>
      </p:sp>
      <p:sp>
        <p:nvSpPr>
          <p:cNvPr id="14" name="object 14"/>
          <p:cNvSpPr txBox="1"/>
          <p:nvPr/>
        </p:nvSpPr>
        <p:spPr>
          <a:xfrm>
            <a:off x="7425435" y="2317902"/>
            <a:ext cx="72580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36ABF2"/>
                </a:solidFill>
                <a:latin typeface="Arial"/>
                <a:cs typeface="Arial"/>
              </a:rPr>
              <a:t>Биотопливо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11676" y="4002678"/>
            <a:ext cx="124079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36ABF2"/>
                </a:solidFill>
                <a:latin typeface="Arial"/>
                <a:cs typeface="Arial"/>
              </a:rPr>
              <a:t>Накопление</a:t>
            </a:r>
            <a:r>
              <a:rPr sz="1000" spc="-90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6ABF2"/>
                </a:solidFill>
                <a:latin typeface="Arial"/>
                <a:cs typeface="Arial"/>
              </a:rPr>
              <a:t>энергии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40329" y="2317902"/>
            <a:ext cx="88138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36ABF2"/>
                </a:solidFill>
                <a:latin typeface="Arial"/>
                <a:cs typeface="Arial"/>
              </a:rPr>
              <a:t>Энергия</a:t>
            </a:r>
            <a:r>
              <a:rPr sz="1000" spc="-75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36ABF2"/>
                </a:solidFill>
                <a:latin typeface="Arial"/>
                <a:cs typeface="Arial"/>
              </a:rPr>
              <a:t>ветра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8050" y="4002678"/>
            <a:ext cx="116903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36ABF2"/>
                </a:solidFill>
                <a:latin typeface="Arial"/>
                <a:cs typeface="Arial"/>
              </a:rPr>
              <a:t>Солнечная</a:t>
            </a:r>
            <a:r>
              <a:rPr sz="1000" spc="-75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6ABF2"/>
                </a:solidFill>
                <a:latin typeface="Arial"/>
                <a:cs typeface="Arial"/>
              </a:rPr>
              <a:t>энергия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49541" y="4002678"/>
            <a:ext cx="110426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36ABF2"/>
                </a:solidFill>
                <a:latin typeface="Arial"/>
                <a:cs typeface="Arial"/>
              </a:rPr>
              <a:t>Передача</a:t>
            </a:r>
            <a:r>
              <a:rPr sz="1000" spc="-75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6ABF2"/>
                </a:solidFill>
                <a:latin typeface="Arial"/>
                <a:cs typeface="Arial"/>
              </a:rPr>
              <a:t>энергии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20919" y="2317902"/>
            <a:ext cx="848994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36ABF2"/>
                </a:solidFill>
                <a:latin typeface="Arial"/>
                <a:cs typeface="Arial"/>
              </a:rPr>
              <a:t>Энергия</a:t>
            </a:r>
            <a:r>
              <a:rPr sz="1000" spc="-80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36ABF2"/>
                </a:solidFill>
                <a:latin typeface="Arial"/>
                <a:cs typeface="Arial"/>
              </a:rPr>
              <a:t>воды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26589" y="4002678"/>
            <a:ext cx="12426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36ABF2"/>
                </a:solidFill>
                <a:latin typeface="Arial"/>
                <a:cs typeface="Arial"/>
              </a:rPr>
              <a:t>Термальная</a:t>
            </a:r>
            <a:r>
              <a:rPr sz="1000" spc="-60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6ABF2"/>
                </a:solidFill>
                <a:latin typeface="Arial"/>
                <a:cs typeface="Arial"/>
              </a:rPr>
              <a:t>энергия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35446" y="4002678"/>
            <a:ext cx="115506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36ABF2"/>
                </a:solidFill>
                <a:latin typeface="Arial"/>
                <a:cs typeface="Arial"/>
              </a:rPr>
              <a:t>Энер</a:t>
            </a:r>
            <a:r>
              <a:rPr sz="1000" spc="-25" dirty="0">
                <a:solidFill>
                  <a:srgbClr val="36ABF2"/>
                </a:solidFill>
                <a:latin typeface="Arial"/>
                <a:cs typeface="Arial"/>
              </a:rPr>
              <a:t>г</a:t>
            </a:r>
            <a:r>
              <a:rPr sz="1000" dirty="0">
                <a:solidFill>
                  <a:srgbClr val="36ABF2"/>
                </a:solidFill>
                <a:latin typeface="Arial"/>
                <a:cs typeface="Arial"/>
              </a:rPr>
              <a:t>ос</a:t>
            </a:r>
            <a:r>
              <a:rPr sz="1000" spc="-15" dirty="0">
                <a:solidFill>
                  <a:srgbClr val="36ABF2"/>
                </a:solidFill>
                <a:latin typeface="Arial"/>
                <a:cs typeface="Arial"/>
              </a:rPr>
              <a:t>б</a:t>
            </a:r>
            <a:r>
              <a:rPr sz="1000" spc="-5" dirty="0">
                <a:solidFill>
                  <a:srgbClr val="36ABF2"/>
                </a:solidFill>
                <a:latin typeface="Arial"/>
                <a:cs typeface="Arial"/>
              </a:rPr>
              <a:t>ер</a:t>
            </a:r>
            <a:r>
              <a:rPr sz="1000" spc="-20" dirty="0">
                <a:solidFill>
                  <a:srgbClr val="36ABF2"/>
                </a:solidFill>
                <a:latin typeface="Arial"/>
                <a:cs typeface="Arial"/>
              </a:rPr>
              <a:t>е</a:t>
            </a:r>
            <a:r>
              <a:rPr sz="1000" dirty="0">
                <a:solidFill>
                  <a:srgbClr val="36ABF2"/>
                </a:solidFill>
                <a:latin typeface="Arial"/>
                <a:cs typeface="Arial"/>
              </a:rPr>
              <a:t>жение</a:t>
            </a:r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2225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0">
              <a:lnSpc>
                <a:spcPct val="100000"/>
              </a:lnSpc>
            </a:pPr>
            <a:r>
              <a:rPr spc="-10" dirty="0"/>
              <a:t>ПЛАНИРОВАНИЕ </a:t>
            </a:r>
            <a:r>
              <a:rPr spc="-15" dirty="0"/>
              <a:t>УЧЕБНОГО</a:t>
            </a:r>
            <a:r>
              <a:rPr spc="-50" dirty="0"/>
              <a:t> </a:t>
            </a:r>
            <a:r>
              <a:rPr spc="-10" dirty="0"/>
              <a:t>ПРОЦЕССА</a:t>
            </a:r>
          </a:p>
        </p:txBody>
      </p:sp>
      <p:sp>
        <p:nvSpPr>
          <p:cNvPr id="3" name="object 3"/>
          <p:cNvSpPr/>
          <p:nvPr/>
        </p:nvSpPr>
        <p:spPr>
          <a:xfrm>
            <a:off x="4402137" y="777176"/>
            <a:ext cx="4173537" cy="2978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1962" y="883539"/>
            <a:ext cx="3833799" cy="2765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2900" y="3886000"/>
            <a:ext cx="411861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890" indent="-123189">
              <a:lnSpc>
                <a:spcPct val="100000"/>
              </a:lnSpc>
              <a:buChar char="●"/>
              <a:tabLst>
                <a:tab pos="136525" algn="l"/>
              </a:tabLst>
            </a:pPr>
            <a:r>
              <a:rPr sz="1100" spc="-5" dirty="0">
                <a:solidFill>
                  <a:srgbClr val="36ABF2"/>
                </a:solidFill>
                <a:latin typeface="Arial"/>
                <a:cs typeface="Arial"/>
              </a:rPr>
              <a:t>Обучение </a:t>
            </a:r>
            <a:r>
              <a:rPr sz="1100" dirty="0">
                <a:solidFill>
                  <a:srgbClr val="36ABF2"/>
                </a:solidFill>
                <a:latin typeface="Arial"/>
                <a:cs typeface="Arial"/>
              </a:rPr>
              <a:t>по </a:t>
            </a:r>
            <a:r>
              <a:rPr sz="1100" spc="-5" dirty="0">
                <a:solidFill>
                  <a:srgbClr val="36ABF2"/>
                </a:solidFill>
                <a:latin typeface="Arial"/>
                <a:cs typeface="Arial"/>
              </a:rPr>
              <a:t>различным </a:t>
            </a:r>
            <a:r>
              <a:rPr sz="1100" dirty="0">
                <a:solidFill>
                  <a:srgbClr val="36ABF2"/>
                </a:solidFill>
                <a:latin typeface="Arial"/>
                <a:cs typeface="Arial"/>
              </a:rPr>
              <a:t>инженерным</a:t>
            </a:r>
            <a:r>
              <a:rPr sz="1100" spc="-60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6ABF2"/>
                </a:solidFill>
                <a:latin typeface="Arial"/>
                <a:cs typeface="Arial"/>
              </a:rPr>
              <a:t>специальностям</a:t>
            </a:r>
            <a:endParaRPr sz="1100" dirty="0">
              <a:latin typeface="Arial"/>
              <a:cs typeface="Arial"/>
            </a:endParaRPr>
          </a:p>
          <a:p>
            <a:pPr marL="135890" indent="-123189">
              <a:lnSpc>
                <a:spcPct val="100000"/>
              </a:lnSpc>
              <a:buChar char="●"/>
              <a:tabLst>
                <a:tab pos="136525" algn="l"/>
              </a:tabLst>
            </a:pPr>
            <a:r>
              <a:rPr sz="1100" spc="-10" dirty="0">
                <a:solidFill>
                  <a:srgbClr val="36ABF2"/>
                </a:solidFill>
                <a:latin typeface="Arial"/>
                <a:cs typeface="Arial"/>
              </a:rPr>
              <a:t>Решения </a:t>
            </a:r>
            <a:r>
              <a:rPr sz="1100" spc="-15" dirty="0">
                <a:solidFill>
                  <a:srgbClr val="36ABF2"/>
                </a:solidFill>
                <a:latin typeface="Arial"/>
                <a:cs typeface="Arial"/>
              </a:rPr>
              <a:t>от </a:t>
            </a:r>
            <a:r>
              <a:rPr sz="1100" spc="-10" dirty="0">
                <a:solidFill>
                  <a:srgbClr val="36ABF2"/>
                </a:solidFill>
                <a:latin typeface="Arial"/>
                <a:cs typeface="Arial"/>
              </a:rPr>
              <a:t>начального </a:t>
            </a:r>
            <a:r>
              <a:rPr sz="1100" spc="-5" dirty="0">
                <a:solidFill>
                  <a:srgbClr val="36ABF2"/>
                </a:solidFill>
                <a:latin typeface="Arial"/>
                <a:cs typeface="Arial"/>
              </a:rPr>
              <a:t>до профессионального</a:t>
            </a:r>
            <a:r>
              <a:rPr sz="1100" spc="95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36ABF2"/>
                </a:solidFill>
                <a:latin typeface="Arial"/>
                <a:cs typeface="Arial"/>
              </a:rPr>
              <a:t>уровня</a:t>
            </a:r>
            <a:endParaRPr sz="1100" dirty="0">
              <a:latin typeface="Arial"/>
              <a:cs typeface="Arial"/>
            </a:endParaRPr>
          </a:p>
          <a:p>
            <a:pPr marL="135890" indent="-123189">
              <a:lnSpc>
                <a:spcPct val="100000"/>
              </a:lnSpc>
              <a:buChar char="●"/>
              <a:tabLst>
                <a:tab pos="136525" algn="l"/>
              </a:tabLst>
            </a:pPr>
            <a:r>
              <a:rPr sz="1100" dirty="0">
                <a:solidFill>
                  <a:srgbClr val="36ABF2"/>
                </a:solidFill>
                <a:latin typeface="Arial"/>
                <a:cs typeface="Arial"/>
              </a:rPr>
              <a:t>Компактная, мобильная, </a:t>
            </a:r>
            <a:r>
              <a:rPr sz="1100" spc="-10" dirty="0">
                <a:solidFill>
                  <a:srgbClr val="36ABF2"/>
                </a:solidFill>
                <a:latin typeface="Arial"/>
                <a:cs typeface="Arial"/>
              </a:rPr>
              <a:t>модульная, </a:t>
            </a:r>
            <a:r>
              <a:rPr sz="1100" spc="-5" dirty="0">
                <a:solidFill>
                  <a:srgbClr val="36ABF2"/>
                </a:solidFill>
                <a:latin typeface="Arial"/>
                <a:cs typeface="Arial"/>
              </a:rPr>
              <a:t>наращиваемая</a:t>
            </a:r>
            <a:r>
              <a:rPr sz="1100" spc="30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36ABF2"/>
                </a:solidFill>
                <a:latin typeface="Arial"/>
                <a:cs typeface="Arial"/>
              </a:rPr>
              <a:t>система</a:t>
            </a:r>
            <a:endParaRPr sz="1100" dirty="0">
              <a:latin typeface="Arial"/>
              <a:cs typeface="Arial"/>
            </a:endParaRPr>
          </a:p>
          <a:p>
            <a:pPr marL="135890" indent="-123189">
              <a:lnSpc>
                <a:spcPct val="100000"/>
              </a:lnSpc>
              <a:buChar char="●"/>
              <a:tabLst>
                <a:tab pos="136525" algn="l"/>
              </a:tabLst>
            </a:pPr>
            <a:r>
              <a:rPr sz="1100" dirty="0">
                <a:solidFill>
                  <a:srgbClr val="36ABF2"/>
                </a:solidFill>
                <a:latin typeface="Arial"/>
                <a:cs typeface="Arial"/>
              </a:rPr>
              <a:t>Наличие </a:t>
            </a:r>
            <a:r>
              <a:rPr sz="1100" spc="-10" dirty="0" err="1">
                <a:solidFill>
                  <a:srgbClr val="36ABF2"/>
                </a:solidFill>
                <a:latin typeface="Arial"/>
                <a:cs typeface="Arial"/>
              </a:rPr>
              <a:t>мультимедийных</a:t>
            </a:r>
            <a:r>
              <a:rPr sz="1100" spc="-85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100" dirty="0" err="1" smtClean="0">
                <a:solidFill>
                  <a:srgbClr val="36ABF2"/>
                </a:solidFill>
                <a:latin typeface="Arial"/>
                <a:cs typeface="Arial"/>
              </a:rPr>
              <a:t>курсов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31511" y="3931934"/>
            <a:ext cx="371475" cy="371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29924" y="4470818"/>
            <a:ext cx="371475" cy="3714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23570" y="3931934"/>
            <a:ext cx="371475" cy="3714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26745" y="4469222"/>
            <a:ext cx="371475" cy="3714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77281" y="3997655"/>
            <a:ext cx="128460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15" dirty="0">
                <a:solidFill>
                  <a:srgbClr val="36ABF2"/>
                </a:solidFill>
                <a:latin typeface="Arial"/>
                <a:cs typeface="Arial"/>
              </a:rPr>
              <a:t>Р</a:t>
            </a:r>
            <a:r>
              <a:rPr sz="1100" b="1" dirty="0">
                <a:solidFill>
                  <a:srgbClr val="36ABF2"/>
                </a:solidFill>
                <a:latin typeface="Arial"/>
                <a:cs typeface="Arial"/>
              </a:rPr>
              <a:t>ОБО</a:t>
            </a:r>
            <a:r>
              <a:rPr sz="1100" b="1" spc="-30" dirty="0">
                <a:solidFill>
                  <a:srgbClr val="36ABF2"/>
                </a:solidFill>
                <a:latin typeface="Arial"/>
                <a:cs typeface="Arial"/>
              </a:rPr>
              <a:t>Т</a:t>
            </a:r>
            <a:r>
              <a:rPr sz="1100" b="1" dirty="0">
                <a:solidFill>
                  <a:srgbClr val="36ABF2"/>
                </a:solidFill>
                <a:latin typeface="Arial"/>
                <a:cs typeface="Arial"/>
              </a:rPr>
              <a:t>ОТЕХНИКА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  <p:sp>
        <p:nvSpPr>
          <p:cNvPr id="11" name="object 11"/>
          <p:cNvSpPr txBox="1"/>
          <p:nvPr/>
        </p:nvSpPr>
        <p:spPr>
          <a:xfrm>
            <a:off x="7141438" y="3997655"/>
            <a:ext cx="107251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0" dirty="0">
                <a:solidFill>
                  <a:srgbClr val="36ABF2"/>
                </a:solidFill>
                <a:latin typeface="Arial"/>
                <a:cs typeface="Arial"/>
              </a:rPr>
              <a:t>Э</a:t>
            </a:r>
            <a:r>
              <a:rPr sz="1100" b="1" dirty="0">
                <a:solidFill>
                  <a:srgbClr val="36ABF2"/>
                </a:solidFill>
                <a:latin typeface="Arial"/>
                <a:cs typeface="Arial"/>
              </a:rPr>
              <a:t>ЛЕ</a:t>
            </a:r>
            <a:r>
              <a:rPr sz="1100" b="1" spc="25" dirty="0">
                <a:solidFill>
                  <a:srgbClr val="36ABF2"/>
                </a:solidFill>
                <a:latin typeface="Arial"/>
                <a:cs typeface="Arial"/>
              </a:rPr>
              <a:t>К</a:t>
            </a:r>
            <a:r>
              <a:rPr sz="1100" b="1" dirty="0">
                <a:solidFill>
                  <a:srgbClr val="36ABF2"/>
                </a:solidFill>
                <a:latin typeface="Arial"/>
                <a:cs typeface="Arial"/>
              </a:rPr>
              <a:t>Т</a:t>
            </a:r>
            <a:r>
              <a:rPr sz="1100" b="1" spc="-15" dirty="0">
                <a:solidFill>
                  <a:srgbClr val="36ABF2"/>
                </a:solidFill>
                <a:latin typeface="Arial"/>
                <a:cs typeface="Arial"/>
              </a:rPr>
              <a:t>Р</a:t>
            </a:r>
            <a:r>
              <a:rPr sz="1100" b="1" dirty="0">
                <a:solidFill>
                  <a:srgbClr val="36ABF2"/>
                </a:solidFill>
                <a:latin typeface="Arial"/>
                <a:cs typeface="Arial"/>
              </a:rPr>
              <a:t>ОНИКА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41438" y="4538154"/>
            <a:ext cx="159956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36ABF2"/>
                </a:solidFill>
                <a:latin typeface="Arial"/>
                <a:cs typeface="Arial"/>
              </a:rPr>
              <a:t>ТЕЛЕКОММУНИКАЦИИ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77281" y="4538154"/>
            <a:ext cx="100330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10" dirty="0">
                <a:solidFill>
                  <a:srgbClr val="36ABF2"/>
                </a:solidFill>
                <a:latin typeface="Arial"/>
                <a:cs typeface="Arial"/>
              </a:rPr>
              <a:t>ПНЕВМАТИКА</a:t>
            </a:r>
            <a:endParaRPr sz="11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4466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0">
              <a:lnSpc>
                <a:spcPct val="100000"/>
              </a:lnSpc>
            </a:pPr>
            <a:r>
              <a:rPr sz="1500" spc="-15" dirty="0"/>
              <a:t>КОНФИГУРАЦИЯ </a:t>
            </a:r>
            <a:r>
              <a:rPr sz="1500" spc="-10" dirty="0"/>
              <a:t>ПРОЦЕССА </a:t>
            </a:r>
            <a:r>
              <a:rPr sz="1500" spc="-5" dirty="0"/>
              <a:t>ОБУЧЕНИЯ ИНЖЕНЕРНЫМ</a:t>
            </a:r>
            <a:r>
              <a:rPr sz="1500" spc="65" dirty="0"/>
              <a:t> </a:t>
            </a:r>
            <a:r>
              <a:rPr sz="1500" spc="-5" dirty="0"/>
              <a:t>СПЕЦИАЛЬНОСТЯМ</a:t>
            </a:r>
            <a:endParaRPr sz="1500"/>
          </a:p>
        </p:txBody>
      </p:sp>
      <p:sp>
        <p:nvSpPr>
          <p:cNvPr id="3" name="object 3"/>
          <p:cNvSpPr txBox="1"/>
          <p:nvPr/>
        </p:nvSpPr>
        <p:spPr>
          <a:xfrm>
            <a:off x="1271269" y="830275"/>
            <a:ext cx="294894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500" b="1" dirty="0" smtClean="0">
                <a:solidFill>
                  <a:srgbClr val="36ABF2"/>
                </a:solidFill>
                <a:latin typeface="Arial"/>
                <a:cs typeface="Arial"/>
              </a:rPr>
              <a:t>РАБОЧЕЕ МЕСТО УЧЕНИКА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3284" y="830275"/>
            <a:ext cx="1388745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60" dirty="0">
                <a:solidFill>
                  <a:srgbClr val="36ABF2"/>
                </a:solidFill>
                <a:latin typeface="Arial"/>
                <a:cs typeface="Arial"/>
              </a:rPr>
              <a:t>Ф</a:t>
            </a:r>
            <a:r>
              <a:rPr sz="1500" b="1" spc="-5" dirty="0">
                <a:solidFill>
                  <a:srgbClr val="36ABF2"/>
                </a:solidFill>
                <a:latin typeface="Arial"/>
                <a:cs typeface="Arial"/>
              </a:rPr>
              <a:t>УНКЦИОН</a:t>
            </a:r>
            <a:r>
              <a:rPr sz="1500" b="1" spc="5" dirty="0">
                <a:solidFill>
                  <a:srgbClr val="36ABF2"/>
                </a:solidFill>
                <a:latin typeface="Arial"/>
                <a:cs typeface="Arial"/>
              </a:rPr>
              <a:t>А</a:t>
            </a:r>
            <a:r>
              <a:rPr sz="1500" b="1" dirty="0">
                <a:solidFill>
                  <a:srgbClr val="36ABF2"/>
                </a:solidFill>
                <a:latin typeface="Arial"/>
                <a:cs typeface="Arial"/>
              </a:rPr>
              <a:t>Л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7792" y="1215113"/>
            <a:ext cx="1777301" cy="1112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3576" y="1215110"/>
            <a:ext cx="1108598" cy="1138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62404" y="2404605"/>
            <a:ext cx="1999767" cy="14979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7792" y="2404612"/>
            <a:ext cx="974605" cy="15232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03303" y="1526387"/>
            <a:ext cx="2898775" cy="22006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685" indent="-133985">
              <a:lnSpc>
                <a:spcPct val="100000"/>
              </a:lnSpc>
              <a:buChar char="●"/>
              <a:tabLst>
                <a:tab pos="147320" algn="l"/>
              </a:tabLst>
            </a:pPr>
            <a:r>
              <a:rPr lang="ru-RU" sz="1200" dirty="0" smtClean="0">
                <a:solidFill>
                  <a:srgbClr val="36ABF2"/>
                </a:solidFill>
                <a:latin typeface="Arial"/>
                <a:cs typeface="Arial"/>
              </a:rPr>
              <a:t>Различные измерительные приборы</a:t>
            </a:r>
            <a:r>
              <a:rPr sz="1200" dirty="0" smtClean="0">
                <a:solidFill>
                  <a:srgbClr val="36ABF2"/>
                </a:solidFill>
                <a:latin typeface="Arial"/>
                <a:cs typeface="Arial"/>
              </a:rPr>
              <a:t>,  </a:t>
            </a:r>
            <a:r>
              <a:rPr sz="1200" spc="-5" dirty="0" err="1" smtClean="0">
                <a:solidFill>
                  <a:srgbClr val="36ABF2"/>
                </a:solidFill>
                <a:latin typeface="Arial"/>
                <a:cs typeface="Arial"/>
              </a:rPr>
              <a:t>источник</a:t>
            </a:r>
            <a:r>
              <a:rPr lang="ru-RU" sz="1200" spc="-5" dirty="0" smtClean="0">
                <a:solidFill>
                  <a:srgbClr val="36ABF2"/>
                </a:solidFill>
                <a:latin typeface="Arial"/>
                <a:cs typeface="Arial"/>
              </a:rPr>
              <a:t>и </a:t>
            </a:r>
            <a:r>
              <a:rPr sz="1200" spc="-5" dirty="0" err="1" smtClean="0">
                <a:solidFill>
                  <a:srgbClr val="36ABF2"/>
                </a:solidFill>
                <a:latin typeface="Arial"/>
                <a:cs typeface="Arial"/>
              </a:rPr>
              <a:t>питания</a:t>
            </a:r>
            <a:endParaRPr lang="ru-RU" sz="1200" spc="-5" dirty="0" smtClean="0">
              <a:solidFill>
                <a:srgbClr val="36ABF2"/>
              </a:solidFill>
              <a:latin typeface="Arial"/>
              <a:cs typeface="Arial"/>
            </a:endParaRPr>
          </a:p>
          <a:p>
            <a:pPr marL="146685" indent="-133985">
              <a:lnSpc>
                <a:spcPct val="100000"/>
              </a:lnSpc>
              <a:buChar char="●"/>
              <a:tabLst>
                <a:tab pos="147320" algn="l"/>
              </a:tabLst>
            </a:pPr>
            <a:r>
              <a:rPr sz="1200" spc="-10" dirty="0" err="1" smtClean="0">
                <a:solidFill>
                  <a:srgbClr val="36ABF2"/>
                </a:solidFill>
                <a:latin typeface="Arial"/>
                <a:cs typeface="Arial"/>
              </a:rPr>
              <a:t>Платы</a:t>
            </a:r>
            <a:r>
              <a:rPr sz="1200" spc="-10" dirty="0" smtClean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200" dirty="0" smtClean="0">
                <a:solidFill>
                  <a:srgbClr val="36ABF2"/>
                </a:solidFill>
                <a:latin typeface="Arial"/>
                <a:cs typeface="Arial"/>
              </a:rPr>
              <a:t>с </a:t>
            </a:r>
            <a:r>
              <a:rPr sz="1200" spc="-5" dirty="0" err="1" smtClean="0">
                <a:solidFill>
                  <a:srgbClr val="36ABF2"/>
                </a:solidFill>
                <a:latin typeface="Arial"/>
                <a:cs typeface="Arial"/>
              </a:rPr>
              <a:t>адаптированными</a:t>
            </a:r>
            <a:r>
              <a:rPr sz="1200" spc="10" dirty="0" smtClean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200" spc="-5" dirty="0" err="1" smtClean="0">
                <a:solidFill>
                  <a:srgbClr val="36ABF2"/>
                </a:solidFill>
                <a:latin typeface="Arial"/>
                <a:cs typeface="Arial"/>
              </a:rPr>
              <a:t>схемами</a:t>
            </a:r>
            <a:endParaRPr sz="1200" dirty="0">
              <a:latin typeface="Arial"/>
              <a:cs typeface="Arial"/>
            </a:endParaRPr>
          </a:p>
          <a:p>
            <a:pPr marL="146685" indent="-133985">
              <a:lnSpc>
                <a:spcPct val="100000"/>
              </a:lnSpc>
              <a:spcBef>
                <a:spcPts val="565"/>
              </a:spcBef>
              <a:buChar char="●"/>
              <a:tabLst>
                <a:tab pos="147320" algn="l"/>
              </a:tabLst>
            </a:pPr>
            <a:r>
              <a:rPr sz="1200" dirty="0">
                <a:solidFill>
                  <a:srgbClr val="36ABF2"/>
                </a:solidFill>
                <a:latin typeface="Arial"/>
                <a:cs typeface="Arial"/>
              </a:rPr>
              <a:t>Программное</a:t>
            </a:r>
            <a:r>
              <a:rPr sz="1200" spc="-100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6ABF2"/>
                </a:solidFill>
                <a:latin typeface="Arial"/>
                <a:cs typeface="Arial"/>
              </a:rPr>
              <a:t>обеспечение</a:t>
            </a:r>
            <a:endParaRPr sz="1200" dirty="0">
              <a:latin typeface="Arial"/>
              <a:cs typeface="Arial"/>
            </a:endParaRPr>
          </a:p>
          <a:p>
            <a:pPr marL="146685" indent="-133985">
              <a:lnSpc>
                <a:spcPct val="100000"/>
              </a:lnSpc>
              <a:spcBef>
                <a:spcPts val="565"/>
              </a:spcBef>
              <a:buChar char="●"/>
              <a:tabLst>
                <a:tab pos="147320" algn="l"/>
              </a:tabLst>
            </a:pPr>
            <a:r>
              <a:rPr sz="1200" spc="-10" dirty="0">
                <a:solidFill>
                  <a:srgbClr val="36ABF2"/>
                </a:solidFill>
                <a:latin typeface="Arial"/>
                <a:cs typeface="Arial"/>
              </a:rPr>
              <a:t>Теоретический </a:t>
            </a:r>
            <a:r>
              <a:rPr sz="1200" spc="-5" dirty="0">
                <a:solidFill>
                  <a:srgbClr val="36ABF2"/>
                </a:solidFill>
                <a:latin typeface="Arial"/>
                <a:cs typeface="Arial"/>
              </a:rPr>
              <a:t>курс </a:t>
            </a:r>
            <a:r>
              <a:rPr sz="1200" dirty="0">
                <a:solidFill>
                  <a:srgbClr val="36ABF2"/>
                </a:solidFill>
                <a:latin typeface="Arial"/>
                <a:cs typeface="Arial"/>
              </a:rPr>
              <a:t>с</a:t>
            </a:r>
            <a:r>
              <a:rPr sz="1200" spc="-50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6ABF2"/>
                </a:solidFill>
                <a:latin typeface="Arial"/>
                <a:cs typeface="Arial"/>
              </a:rPr>
              <a:t>анимацией</a:t>
            </a:r>
            <a:endParaRPr sz="1200" dirty="0">
              <a:latin typeface="Arial"/>
              <a:cs typeface="Arial"/>
            </a:endParaRPr>
          </a:p>
          <a:p>
            <a:pPr marL="146685" indent="-133985">
              <a:lnSpc>
                <a:spcPct val="100000"/>
              </a:lnSpc>
              <a:spcBef>
                <a:spcPts val="565"/>
              </a:spcBef>
              <a:buChar char="●"/>
              <a:tabLst>
                <a:tab pos="147320" algn="l"/>
              </a:tabLst>
            </a:pPr>
            <a:r>
              <a:rPr sz="1200" spc="-5" dirty="0">
                <a:solidFill>
                  <a:srgbClr val="36ABF2"/>
                </a:solidFill>
                <a:latin typeface="Arial"/>
                <a:cs typeface="Arial"/>
              </a:rPr>
              <a:t>Инструкции </a:t>
            </a:r>
            <a:r>
              <a:rPr sz="1200" dirty="0">
                <a:solidFill>
                  <a:srgbClr val="36ABF2"/>
                </a:solidFill>
                <a:latin typeface="Arial"/>
                <a:cs typeface="Arial"/>
              </a:rPr>
              <a:t>и примеры</a:t>
            </a:r>
            <a:r>
              <a:rPr sz="1200" spc="-5" dirty="0">
                <a:solidFill>
                  <a:srgbClr val="36ABF2"/>
                </a:solidFill>
                <a:latin typeface="Arial"/>
                <a:cs typeface="Arial"/>
              </a:rPr>
              <a:t> экспериментов</a:t>
            </a:r>
            <a:endParaRPr sz="1200" dirty="0">
              <a:latin typeface="Arial"/>
              <a:cs typeface="Arial"/>
            </a:endParaRPr>
          </a:p>
          <a:p>
            <a:pPr marL="146685" indent="-133985">
              <a:lnSpc>
                <a:spcPct val="100000"/>
              </a:lnSpc>
              <a:spcBef>
                <a:spcPts val="565"/>
              </a:spcBef>
              <a:buChar char="●"/>
              <a:tabLst>
                <a:tab pos="147320" algn="l"/>
              </a:tabLst>
            </a:pPr>
            <a:r>
              <a:rPr sz="1200" dirty="0">
                <a:solidFill>
                  <a:srgbClr val="36ABF2"/>
                </a:solidFill>
                <a:latin typeface="Arial"/>
                <a:cs typeface="Arial"/>
              </a:rPr>
              <a:t>Практические</a:t>
            </a:r>
            <a:r>
              <a:rPr sz="1200" spc="-80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6ABF2"/>
                </a:solidFill>
                <a:latin typeface="Arial"/>
                <a:cs typeface="Arial"/>
              </a:rPr>
              <a:t>эксперименты</a:t>
            </a:r>
            <a:endParaRPr sz="1200" dirty="0">
              <a:latin typeface="Arial"/>
              <a:cs typeface="Arial"/>
            </a:endParaRPr>
          </a:p>
          <a:p>
            <a:pPr marL="146685" indent="-133985">
              <a:lnSpc>
                <a:spcPct val="100000"/>
              </a:lnSpc>
              <a:spcBef>
                <a:spcPts val="565"/>
              </a:spcBef>
              <a:buChar char="●"/>
              <a:tabLst>
                <a:tab pos="147320" algn="l"/>
              </a:tabLst>
            </a:pPr>
            <a:r>
              <a:rPr sz="1200" spc="-5" dirty="0">
                <a:solidFill>
                  <a:srgbClr val="36ABF2"/>
                </a:solidFill>
                <a:latin typeface="Arial"/>
                <a:cs typeface="Arial"/>
              </a:rPr>
              <a:t>Система проверки</a:t>
            </a:r>
            <a:r>
              <a:rPr sz="1200" spc="-50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6ABF2"/>
                </a:solidFill>
                <a:latin typeface="Arial"/>
                <a:cs typeface="Arial"/>
              </a:rPr>
              <a:t>знаний</a:t>
            </a:r>
            <a:endParaRPr sz="1200" dirty="0">
              <a:latin typeface="Arial"/>
              <a:cs typeface="Arial"/>
            </a:endParaRPr>
          </a:p>
          <a:p>
            <a:pPr marL="146685" indent="-133985">
              <a:lnSpc>
                <a:spcPct val="100000"/>
              </a:lnSpc>
              <a:spcBef>
                <a:spcPts val="565"/>
              </a:spcBef>
              <a:buChar char="●"/>
              <a:tabLst>
                <a:tab pos="147320" algn="l"/>
              </a:tabLst>
            </a:pPr>
            <a:r>
              <a:rPr sz="1200" dirty="0">
                <a:solidFill>
                  <a:srgbClr val="36ABF2"/>
                </a:solidFill>
                <a:latin typeface="Arial"/>
                <a:cs typeface="Arial"/>
              </a:rPr>
              <a:t>Поиск и </a:t>
            </a:r>
            <a:r>
              <a:rPr sz="1200" spc="-5" dirty="0">
                <a:solidFill>
                  <a:srgbClr val="36ABF2"/>
                </a:solidFill>
                <a:latin typeface="Arial"/>
                <a:cs typeface="Arial"/>
              </a:rPr>
              <a:t>устранение</a:t>
            </a:r>
            <a:r>
              <a:rPr sz="1200" spc="-15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6ABF2"/>
                </a:solidFill>
                <a:latin typeface="Arial"/>
                <a:cs typeface="Arial"/>
              </a:rPr>
              <a:t>неисправностей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5524" y="4432986"/>
            <a:ext cx="371471" cy="3714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69552" y="4431386"/>
            <a:ext cx="371462" cy="3714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08169" y="4432986"/>
            <a:ext cx="371475" cy="3714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26745" y="4429800"/>
            <a:ext cx="371475" cy="3714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31299" y="4498696"/>
            <a:ext cx="128460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15" dirty="0">
                <a:solidFill>
                  <a:srgbClr val="36ABF2"/>
                </a:solidFill>
                <a:latin typeface="Arial"/>
                <a:cs typeface="Arial"/>
              </a:rPr>
              <a:t>Р</a:t>
            </a:r>
            <a:r>
              <a:rPr sz="1100" b="1" dirty="0">
                <a:solidFill>
                  <a:srgbClr val="36ABF2"/>
                </a:solidFill>
                <a:latin typeface="Arial"/>
                <a:cs typeface="Arial"/>
              </a:rPr>
              <a:t>ОБО</a:t>
            </a:r>
            <a:r>
              <a:rPr sz="1100" b="1" spc="-30" dirty="0">
                <a:solidFill>
                  <a:srgbClr val="36ABF2"/>
                </a:solidFill>
                <a:latin typeface="Arial"/>
                <a:cs typeface="Arial"/>
              </a:rPr>
              <a:t>Т</a:t>
            </a:r>
            <a:r>
              <a:rPr sz="1100" b="1" dirty="0">
                <a:solidFill>
                  <a:srgbClr val="36ABF2"/>
                </a:solidFill>
                <a:latin typeface="Arial"/>
                <a:cs typeface="Arial"/>
              </a:rPr>
              <a:t>ОТЕХНИКА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22</a:t>
            </a:fld>
            <a:endParaRPr spc="-5" dirty="0"/>
          </a:p>
        </p:txBody>
      </p:sp>
      <p:sp>
        <p:nvSpPr>
          <p:cNvPr id="15" name="object 15"/>
          <p:cNvSpPr txBox="1"/>
          <p:nvPr/>
        </p:nvSpPr>
        <p:spPr>
          <a:xfrm>
            <a:off x="5126050" y="4498696"/>
            <a:ext cx="107251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0" dirty="0">
                <a:solidFill>
                  <a:srgbClr val="36ABF2"/>
                </a:solidFill>
                <a:latin typeface="Arial"/>
                <a:cs typeface="Arial"/>
              </a:rPr>
              <a:t>Э</a:t>
            </a:r>
            <a:r>
              <a:rPr sz="1100" b="1" dirty="0">
                <a:solidFill>
                  <a:srgbClr val="36ABF2"/>
                </a:solidFill>
                <a:latin typeface="Arial"/>
                <a:cs typeface="Arial"/>
              </a:rPr>
              <a:t>ЛЕ</a:t>
            </a:r>
            <a:r>
              <a:rPr sz="1100" b="1" spc="25" dirty="0">
                <a:solidFill>
                  <a:srgbClr val="36ABF2"/>
                </a:solidFill>
                <a:latin typeface="Arial"/>
                <a:cs typeface="Arial"/>
              </a:rPr>
              <a:t>К</a:t>
            </a:r>
            <a:r>
              <a:rPr sz="1100" b="1" dirty="0">
                <a:solidFill>
                  <a:srgbClr val="36ABF2"/>
                </a:solidFill>
                <a:latin typeface="Arial"/>
                <a:cs typeface="Arial"/>
              </a:rPr>
              <a:t>Т</a:t>
            </a:r>
            <a:r>
              <a:rPr sz="1100" b="1" spc="-15" dirty="0">
                <a:solidFill>
                  <a:srgbClr val="36ABF2"/>
                </a:solidFill>
                <a:latin typeface="Arial"/>
                <a:cs typeface="Arial"/>
              </a:rPr>
              <a:t>Р</a:t>
            </a:r>
            <a:r>
              <a:rPr sz="1100" b="1" dirty="0">
                <a:solidFill>
                  <a:srgbClr val="36ABF2"/>
                </a:solidFill>
                <a:latin typeface="Arial"/>
                <a:cs typeface="Arial"/>
              </a:rPr>
              <a:t>ОНИКА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41502" y="4498696"/>
            <a:ext cx="159956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36ABF2"/>
                </a:solidFill>
                <a:latin typeface="Arial"/>
                <a:cs typeface="Arial"/>
              </a:rPr>
              <a:t>ТЕЛЕКОММУНИКАЦИИ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16910" y="4498696"/>
            <a:ext cx="100330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10" dirty="0">
                <a:solidFill>
                  <a:srgbClr val="36ABF2"/>
                </a:solidFill>
                <a:latin typeface="Arial"/>
                <a:cs typeface="Arial"/>
              </a:rPr>
              <a:t>ПНЕВМАТИКА</a:t>
            </a:r>
            <a:endParaRPr sz="11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9414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0">
              <a:lnSpc>
                <a:spcPct val="100000"/>
              </a:lnSpc>
            </a:pPr>
            <a:r>
              <a:rPr sz="1500" dirty="0"/>
              <a:t>ТЕОРЕТИЧЕСКИЙ </a:t>
            </a:r>
            <a:r>
              <a:rPr sz="1500" spc="-15" dirty="0"/>
              <a:t>МАТЕРИАЛ </a:t>
            </a:r>
            <a:r>
              <a:rPr sz="1500" spc="-5" dirty="0"/>
              <a:t>С </a:t>
            </a:r>
            <a:r>
              <a:rPr sz="1500" spc="-10" dirty="0"/>
              <a:t>ЭЛЕМЕНТАМИ </a:t>
            </a:r>
            <a:r>
              <a:rPr sz="1500" spc="-20" dirty="0"/>
              <a:t>МУЛЬТИМЕДИА </a:t>
            </a:r>
            <a:r>
              <a:rPr sz="1500" dirty="0"/>
              <a:t>И АНИМАЦИИ</a:t>
            </a:r>
            <a:endParaRPr sz="1500"/>
          </a:p>
        </p:txBody>
      </p:sp>
      <p:sp>
        <p:nvSpPr>
          <p:cNvPr id="3" name="object 3"/>
          <p:cNvSpPr/>
          <p:nvPr/>
        </p:nvSpPr>
        <p:spPr>
          <a:xfrm>
            <a:off x="973620" y="777240"/>
            <a:ext cx="3444427" cy="1830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34141" y="770724"/>
            <a:ext cx="3440518" cy="18354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34667" y="2916009"/>
            <a:ext cx="3570693" cy="20072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60746" y="2901696"/>
            <a:ext cx="2479827" cy="18198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23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527431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0">
              <a:lnSpc>
                <a:spcPct val="100000"/>
              </a:lnSpc>
            </a:pPr>
            <a:r>
              <a:rPr sz="1500" spc="-5" dirty="0"/>
              <a:t>ПРОВЕРКА ВЫПОЛНЕНИЯ</a:t>
            </a:r>
            <a:r>
              <a:rPr sz="1500" spc="-20" dirty="0"/>
              <a:t> </a:t>
            </a:r>
            <a:r>
              <a:rPr sz="1500" spc="-10" dirty="0"/>
              <a:t>ЭКСПЕРИМЕНТОВ</a:t>
            </a:r>
            <a:endParaRPr sz="1500"/>
          </a:p>
        </p:txBody>
      </p:sp>
      <p:sp>
        <p:nvSpPr>
          <p:cNvPr id="3" name="object 3"/>
          <p:cNvSpPr/>
          <p:nvPr/>
        </p:nvSpPr>
        <p:spPr>
          <a:xfrm>
            <a:off x="527999" y="674583"/>
            <a:ext cx="7966075" cy="4248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783313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0">
              <a:lnSpc>
                <a:spcPct val="100000"/>
              </a:lnSpc>
            </a:pPr>
            <a:r>
              <a:rPr sz="1500" spc="-10" dirty="0"/>
              <a:t>АДМИНИСТРИРОВАНИЕ ПРОЦЕССА</a:t>
            </a:r>
            <a:r>
              <a:rPr sz="1500" dirty="0"/>
              <a:t> </a:t>
            </a:r>
            <a:r>
              <a:rPr sz="1500" spc="-5" dirty="0"/>
              <a:t>ОБУЧЕНИЯ</a:t>
            </a:r>
            <a:endParaRPr sz="1500"/>
          </a:p>
        </p:txBody>
      </p:sp>
      <p:sp>
        <p:nvSpPr>
          <p:cNvPr id="3" name="object 3"/>
          <p:cNvSpPr/>
          <p:nvPr/>
        </p:nvSpPr>
        <p:spPr>
          <a:xfrm>
            <a:off x="579972" y="877735"/>
            <a:ext cx="3400957" cy="26358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52802" y="2744787"/>
            <a:ext cx="1160500" cy="15204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3160" y="934008"/>
            <a:ext cx="2767622" cy="21501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03306" y="3377374"/>
            <a:ext cx="4078604" cy="1324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36ABF2"/>
                </a:solidFill>
                <a:latin typeface="Arial"/>
                <a:cs typeface="Arial"/>
              </a:rPr>
              <a:t>Администрирования процесса обучения</a:t>
            </a:r>
            <a:r>
              <a:rPr sz="1200" b="1" spc="60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36ABF2"/>
                </a:solidFill>
                <a:latin typeface="Arial"/>
                <a:cs typeface="Arial"/>
              </a:rPr>
              <a:t>включает:</a:t>
            </a:r>
            <a:endParaRPr sz="1200">
              <a:latin typeface="Arial"/>
              <a:cs typeface="Arial"/>
            </a:endParaRPr>
          </a:p>
          <a:p>
            <a:pPr marL="12700" marR="182245">
              <a:lnSpc>
                <a:spcPct val="100000"/>
              </a:lnSpc>
              <a:spcBef>
                <a:spcPts val="565"/>
              </a:spcBef>
            </a:pPr>
            <a:r>
              <a:rPr sz="1200" b="1" spc="-5" dirty="0">
                <a:solidFill>
                  <a:srgbClr val="36ABF2"/>
                </a:solidFill>
                <a:latin typeface="Arial"/>
                <a:cs typeface="Arial"/>
              </a:rPr>
              <a:t>Менеджер: </a:t>
            </a:r>
            <a:r>
              <a:rPr sz="1200" spc="-5" dirty="0">
                <a:solidFill>
                  <a:srgbClr val="36ABF2"/>
                </a:solidFill>
                <a:latin typeface="Arial"/>
                <a:cs typeface="Arial"/>
              </a:rPr>
              <a:t>Администрирование </a:t>
            </a:r>
            <a:r>
              <a:rPr sz="1200" spc="-15" dirty="0">
                <a:solidFill>
                  <a:srgbClr val="36ABF2"/>
                </a:solidFill>
                <a:latin typeface="Arial"/>
                <a:cs typeface="Arial"/>
              </a:rPr>
              <a:t>пользователей, </a:t>
            </a:r>
            <a:r>
              <a:rPr sz="1200" spc="-5" dirty="0">
                <a:solidFill>
                  <a:srgbClr val="36ABF2"/>
                </a:solidFill>
                <a:latin typeface="Arial"/>
                <a:cs typeface="Arial"/>
              </a:rPr>
              <a:t>групп  </a:t>
            </a:r>
            <a:r>
              <a:rPr sz="1200" dirty="0">
                <a:solidFill>
                  <a:srgbClr val="36ABF2"/>
                </a:solidFill>
                <a:latin typeface="Arial"/>
                <a:cs typeface="Arial"/>
              </a:rPr>
              <a:t>(классов), курсов и</a:t>
            </a:r>
            <a:r>
              <a:rPr sz="1200" spc="-50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36ABF2"/>
                </a:solidFill>
                <a:latin typeface="Arial"/>
                <a:cs typeface="Arial"/>
              </a:rPr>
              <a:t>тестов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65"/>
              </a:spcBef>
            </a:pPr>
            <a:r>
              <a:rPr sz="1200" b="1" spc="-10" dirty="0">
                <a:solidFill>
                  <a:srgbClr val="36ABF2"/>
                </a:solidFill>
                <a:latin typeface="Arial"/>
                <a:cs typeface="Arial"/>
              </a:rPr>
              <a:t>Репортер: </a:t>
            </a:r>
            <a:r>
              <a:rPr sz="1200" spc="-5" dirty="0">
                <a:solidFill>
                  <a:srgbClr val="36ABF2"/>
                </a:solidFill>
                <a:latin typeface="Arial"/>
                <a:cs typeface="Arial"/>
              </a:rPr>
              <a:t>Статистика </a:t>
            </a:r>
            <a:r>
              <a:rPr sz="1200" dirty="0">
                <a:solidFill>
                  <a:srgbClr val="36ABF2"/>
                </a:solidFill>
                <a:latin typeface="Arial"/>
                <a:cs typeface="Arial"/>
              </a:rPr>
              <a:t>и </a:t>
            </a:r>
            <a:r>
              <a:rPr sz="1200" spc="-5" dirty="0">
                <a:solidFill>
                  <a:srgbClr val="36ABF2"/>
                </a:solidFill>
                <a:latin typeface="Arial"/>
                <a:cs typeface="Arial"/>
              </a:rPr>
              <a:t>индивидуальный качественный  анализ обучения</a:t>
            </a:r>
            <a:r>
              <a:rPr sz="1200" spc="-60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6ABF2"/>
                </a:solidFill>
                <a:latin typeface="Arial"/>
                <a:cs typeface="Arial"/>
              </a:rPr>
              <a:t>учащегося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200" b="1" spc="-10" dirty="0">
                <a:solidFill>
                  <a:srgbClr val="36ABF2"/>
                </a:solidFill>
                <a:latin typeface="Arial"/>
                <a:cs typeface="Arial"/>
              </a:rPr>
              <a:t>Редактор: </a:t>
            </a:r>
            <a:r>
              <a:rPr sz="1200" spc="-10" dirty="0">
                <a:solidFill>
                  <a:srgbClr val="36ABF2"/>
                </a:solidFill>
                <a:latin typeface="Arial"/>
                <a:cs typeface="Arial"/>
              </a:rPr>
              <a:t>Редактирование </a:t>
            </a:r>
            <a:r>
              <a:rPr sz="1200" dirty="0">
                <a:solidFill>
                  <a:srgbClr val="36ABF2"/>
                </a:solidFill>
                <a:latin typeface="Arial"/>
                <a:cs typeface="Arial"/>
              </a:rPr>
              <a:t>курсов и</a:t>
            </a:r>
            <a:r>
              <a:rPr sz="1200" spc="40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36ABF2"/>
                </a:solidFill>
                <a:latin typeface="Arial"/>
                <a:cs typeface="Arial"/>
              </a:rPr>
              <a:t>тестов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5869" y="1080008"/>
            <a:ext cx="1260475" cy="1692275"/>
          </a:xfrm>
          <a:custGeom>
            <a:avLst/>
            <a:gdLst/>
            <a:ahLst/>
            <a:cxnLst/>
            <a:rect l="l" t="t" r="r" b="b"/>
            <a:pathLst>
              <a:path w="1260475" h="1692275">
                <a:moveTo>
                  <a:pt x="0" y="0"/>
                </a:moveTo>
                <a:lnTo>
                  <a:pt x="1260005" y="1692008"/>
                </a:lnTo>
              </a:path>
            </a:pathLst>
          </a:custGeom>
          <a:ln w="12700">
            <a:solidFill>
              <a:srgbClr val="36AB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64220" y="1080008"/>
            <a:ext cx="1260475" cy="1692275"/>
          </a:xfrm>
          <a:custGeom>
            <a:avLst/>
            <a:gdLst/>
            <a:ahLst/>
            <a:cxnLst/>
            <a:rect l="l" t="t" r="r" b="b"/>
            <a:pathLst>
              <a:path w="1260475" h="1692275">
                <a:moveTo>
                  <a:pt x="0" y="0"/>
                </a:moveTo>
                <a:lnTo>
                  <a:pt x="1260005" y="1692008"/>
                </a:lnTo>
              </a:path>
            </a:pathLst>
          </a:custGeom>
          <a:ln w="12700">
            <a:solidFill>
              <a:srgbClr val="36AB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25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198233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0">
              <a:lnSpc>
                <a:spcPct val="100000"/>
              </a:lnSpc>
            </a:pPr>
            <a:r>
              <a:rPr sz="1500" spc="-5" dirty="0"/>
              <a:t>НАБОР </a:t>
            </a:r>
            <a:r>
              <a:rPr sz="1500" spc="-10" dirty="0"/>
              <a:t>«СОЛНЕЧНАЯ</a:t>
            </a:r>
            <a:r>
              <a:rPr sz="1500" spc="-45" dirty="0"/>
              <a:t> </a:t>
            </a:r>
            <a:r>
              <a:rPr sz="1500" dirty="0"/>
              <a:t>ЭНЕРГИЯ»</a:t>
            </a:r>
            <a:endParaRPr sz="1500"/>
          </a:p>
        </p:txBody>
      </p:sp>
      <p:sp>
        <p:nvSpPr>
          <p:cNvPr id="3" name="object 3"/>
          <p:cNvSpPr/>
          <p:nvPr/>
        </p:nvSpPr>
        <p:spPr>
          <a:xfrm>
            <a:off x="5227586" y="856335"/>
            <a:ext cx="1946135" cy="1652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28599" y="889863"/>
            <a:ext cx="1318259" cy="167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66270" y="2566263"/>
            <a:ext cx="3123196" cy="2145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4500" y="762977"/>
            <a:ext cx="4432935" cy="3836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22680">
              <a:lnSpc>
                <a:spcPct val="100000"/>
              </a:lnSpc>
            </a:pPr>
            <a:r>
              <a:rPr sz="1100" b="1" spc="-15" dirty="0">
                <a:solidFill>
                  <a:srgbClr val="36ABF2"/>
                </a:solidFill>
                <a:latin typeface="Arial"/>
                <a:cs typeface="Arial"/>
              </a:rPr>
              <a:t>ПРЕОБРАЗОВАНИЕ </a:t>
            </a:r>
            <a:r>
              <a:rPr sz="1100" b="1" spc="-10" dirty="0">
                <a:solidFill>
                  <a:srgbClr val="36ABF2"/>
                </a:solidFill>
                <a:latin typeface="Arial"/>
                <a:cs typeface="Arial"/>
              </a:rPr>
              <a:t>СОЛНЕЧНОГО </a:t>
            </a:r>
            <a:r>
              <a:rPr sz="1100" b="1" spc="-5" dirty="0">
                <a:solidFill>
                  <a:srgbClr val="36ABF2"/>
                </a:solidFill>
                <a:latin typeface="Arial"/>
                <a:cs typeface="Arial"/>
              </a:rPr>
              <a:t>ИЗЛУЧЕНИЯ  В </a:t>
            </a:r>
            <a:r>
              <a:rPr sz="1100" b="1" dirty="0">
                <a:solidFill>
                  <a:srgbClr val="36ABF2"/>
                </a:solidFill>
                <a:latin typeface="Arial"/>
                <a:cs typeface="Arial"/>
              </a:rPr>
              <a:t>ЭЛЕКТРИЧЕСКУЮ</a:t>
            </a:r>
            <a:r>
              <a:rPr sz="1100" b="1" spc="-90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36ABF2"/>
                </a:solidFill>
                <a:latin typeface="Arial"/>
                <a:cs typeface="Arial"/>
              </a:rPr>
              <a:t>ЭНЕРГИЮ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12700" marR="707390">
              <a:lnSpc>
                <a:spcPts val="1000"/>
              </a:lnSpc>
            </a:pPr>
            <a:r>
              <a:rPr sz="900" i="1" spc="-5" dirty="0">
                <a:solidFill>
                  <a:srgbClr val="36ABF2"/>
                </a:solidFill>
                <a:latin typeface="Arial"/>
                <a:cs typeface="Arial"/>
              </a:rPr>
              <a:t>Уникальная </a:t>
            </a:r>
            <a:r>
              <a:rPr sz="900" i="1" spc="-10" dirty="0">
                <a:solidFill>
                  <a:srgbClr val="36ABF2"/>
                </a:solidFill>
                <a:latin typeface="Arial"/>
                <a:cs typeface="Arial"/>
              </a:rPr>
              <a:t>схема </a:t>
            </a:r>
            <a:r>
              <a:rPr sz="900" i="1" spc="-5" dirty="0">
                <a:solidFill>
                  <a:srgbClr val="36ABF2"/>
                </a:solidFill>
                <a:latin typeface="Arial"/>
                <a:cs typeface="Arial"/>
              </a:rPr>
              <a:t>подключения модулей </a:t>
            </a:r>
            <a:r>
              <a:rPr sz="900" i="1" dirty="0">
                <a:solidFill>
                  <a:srgbClr val="36ABF2"/>
                </a:solidFill>
                <a:latin typeface="Arial"/>
                <a:cs typeface="Arial"/>
              </a:rPr>
              <a:t>для </a:t>
            </a:r>
            <a:r>
              <a:rPr sz="900" i="1" spc="-5" dirty="0">
                <a:solidFill>
                  <a:srgbClr val="36ABF2"/>
                </a:solidFill>
                <a:latin typeface="Arial"/>
                <a:cs typeface="Arial"/>
              </a:rPr>
              <a:t>простого и наглядного  эксперимента</a:t>
            </a:r>
            <a:endParaRPr sz="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25" dirty="0">
                <a:solidFill>
                  <a:srgbClr val="36ABF2"/>
                </a:solidFill>
                <a:latin typeface="Arial"/>
                <a:cs typeface="Arial"/>
              </a:rPr>
              <a:t>СОСТАВ</a:t>
            </a:r>
            <a:r>
              <a:rPr sz="1100" b="1" spc="-80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100" b="1" spc="-15" dirty="0">
                <a:solidFill>
                  <a:srgbClr val="36ABF2"/>
                </a:solidFill>
                <a:latin typeface="Arial"/>
                <a:cs typeface="Arial"/>
              </a:rPr>
              <a:t>НАБОРА:</a:t>
            </a:r>
            <a:endParaRPr sz="1100" dirty="0">
              <a:latin typeface="Arial"/>
              <a:cs typeface="Arial"/>
            </a:endParaRPr>
          </a:p>
          <a:p>
            <a:pPr marL="184150" marR="157480" indent="-171450">
              <a:lnSpc>
                <a:spcPts val="1000"/>
              </a:lnSpc>
              <a:spcBef>
                <a:spcPts val="980"/>
              </a:spcBef>
              <a:buFont typeface="Arial" panose="020B0604020202020204" pitchFamily="34" charset="0"/>
              <a:buChar char="•"/>
            </a:pPr>
            <a:r>
              <a:rPr sz="1200" spc="-5" dirty="0">
                <a:solidFill>
                  <a:srgbClr val="36ABF2"/>
                </a:solidFill>
                <a:latin typeface="Arial"/>
                <a:cs typeface="Arial"/>
              </a:rPr>
              <a:t>Базовый </a:t>
            </a:r>
            <a:r>
              <a:rPr sz="1200" spc="-10" dirty="0">
                <a:solidFill>
                  <a:srgbClr val="36ABF2"/>
                </a:solidFill>
                <a:latin typeface="Arial"/>
                <a:cs typeface="Arial"/>
              </a:rPr>
              <a:t>модуль </a:t>
            </a:r>
            <a:r>
              <a:rPr sz="1200" dirty="0">
                <a:solidFill>
                  <a:srgbClr val="36ABF2"/>
                </a:solidFill>
                <a:latin typeface="Arial"/>
                <a:cs typeface="Arial"/>
              </a:rPr>
              <a:t>с </a:t>
            </a:r>
            <a:r>
              <a:rPr sz="1200" spc="-5" dirty="0">
                <a:solidFill>
                  <a:srgbClr val="36ABF2"/>
                </a:solidFill>
                <a:latin typeface="Arial"/>
                <a:cs typeface="Arial"/>
              </a:rPr>
              <a:t>электрической схемой </a:t>
            </a:r>
            <a:r>
              <a:rPr sz="1200" dirty="0">
                <a:solidFill>
                  <a:srgbClr val="36ABF2"/>
                </a:solidFill>
                <a:latin typeface="Arial"/>
                <a:cs typeface="Arial"/>
              </a:rPr>
              <a:t>с </a:t>
            </a:r>
            <a:r>
              <a:rPr sz="1200" spc="-10" dirty="0">
                <a:solidFill>
                  <a:srgbClr val="36ABF2"/>
                </a:solidFill>
                <a:latin typeface="Arial"/>
                <a:cs typeface="Arial"/>
              </a:rPr>
              <a:t>последовательным </a:t>
            </a:r>
            <a:r>
              <a:rPr sz="1200" dirty="0">
                <a:solidFill>
                  <a:srgbClr val="36ABF2"/>
                </a:solidFill>
                <a:latin typeface="Arial"/>
                <a:cs typeface="Arial"/>
              </a:rPr>
              <a:t>и </a:t>
            </a:r>
            <a:r>
              <a:rPr sz="1200" spc="-5" dirty="0">
                <a:solidFill>
                  <a:srgbClr val="36ABF2"/>
                </a:solidFill>
                <a:latin typeface="Arial"/>
                <a:cs typeface="Arial"/>
              </a:rPr>
              <a:t>параллельным  соединением</a:t>
            </a:r>
            <a:endParaRPr sz="1200" dirty="0">
              <a:latin typeface="Arial"/>
              <a:cs typeface="Arial"/>
            </a:endParaRPr>
          </a:p>
          <a:p>
            <a:pPr marL="184150" indent="-171450">
              <a:lnSpc>
                <a:spcPts val="940"/>
              </a:lnSpc>
              <a:buFont typeface="Arial" panose="020B0604020202020204" pitchFamily="34" charset="0"/>
              <a:buChar char="•"/>
            </a:pPr>
            <a:r>
              <a:rPr sz="1200" dirty="0">
                <a:solidFill>
                  <a:srgbClr val="36ABF2"/>
                </a:solidFill>
                <a:latin typeface="Arial"/>
                <a:cs typeface="Arial"/>
              </a:rPr>
              <a:t>Набор </a:t>
            </a:r>
            <a:r>
              <a:rPr sz="1200" spc="-10" dirty="0">
                <a:solidFill>
                  <a:srgbClr val="36ABF2"/>
                </a:solidFill>
                <a:latin typeface="Arial"/>
                <a:cs typeface="Arial"/>
              </a:rPr>
              <a:t>модулей </a:t>
            </a:r>
            <a:r>
              <a:rPr sz="1200" dirty="0">
                <a:solidFill>
                  <a:srgbClr val="36ABF2"/>
                </a:solidFill>
                <a:latin typeface="Arial"/>
                <a:cs typeface="Arial"/>
              </a:rPr>
              <a:t>с </a:t>
            </a:r>
            <a:r>
              <a:rPr sz="1200" spc="-5" dirty="0">
                <a:solidFill>
                  <a:srgbClr val="36ABF2"/>
                </a:solidFill>
                <a:latin typeface="Arial"/>
                <a:cs typeface="Arial"/>
              </a:rPr>
              <a:t>различными солнечными</a:t>
            </a:r>
            <a:r>
              <a:rPr sz="1200" spc="15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36ABF2"/>
                </a:solidFill>
                <a:latin typeface="Arial"/>
                <a:cs typeface="Arial"/>
              </a:rPr>
              <a:t>батареями</a:t>
            </a:r>
            <a:endParaRPr sz="1200" dirty="0">
              <a:latin typeface="Arial"/>
              <a:cs typeface="Arial"/>
            </a:endParaRPr>
          </a:p>
          <a:p>
            <a:pPr marL="184150" marR="214629" indent="-171450">
              <a:lnSpc>
                <a:spcPts val="1000"/>
              </a:lnSpc>
              <a:spcBef>
                <a:spcPts val="60"/>
              </a:spcBef>
              <a:buFont typeface="Arial" panose="020B0604020202020204" pitchFamily="34" charset="0"/>
              <a:buChar char="•"/>
            </a:pPr>
            <a:r>
              <a:rPr sz="1200" spc="-5" dirty="0">
                <a:solidFill>
                  <a:srgbClr val="36ABF2"/>
                </a:solidFill>
                <a:latin typeface="Arial"/>
                <a:cs typeface="Arial"/>
              </a:rPr>
              <a:t>Изучение </a:t>
            </a:r>
            <a:r>
              <a:rPr sz="1200" dirty="0">
                <a:solidFill>
                  <a:srgbClr val="36ABF2"/>
                </a:solidFill>
                <a:latin typeface="Arial"/>
                <a:cs typeface="Arial"/>
              </a:rPr>
              <a:t>эффективности при </a:t>
            </a:r>
            <a:r>
              <a:rPr sz="1200" spc="-5" dirty="0">
                <a:solidFill>
                  <a:srgbClr val="36ABF2"/>
                </a:solidFill>
                <a:latin typeface="Arial"/>
                <a:cs typeface="Arial"/>
              </a:rPr>
              <a:t>параллельном </a:t>
            </a:r>
            <a:r>
              <a:rPr sz="1200" dirty="0">
                <a:solidFill>
                  <a:srgbClr val="36ABF2"/>
                </a:solidFill>
                <a:latin typeface="Arial"/>
                <a:cs typeface="Arial"/>
              </a:rPr>
              <a:t>и </a:t>
            </a:r>
            <a:r>
              <a:rPr sz="1200" spc="-10" dirty="0">
                <a:solidFill>
                  <a:srgbClr val="36ABF2"/>
                </a:solidFill>
                <a:latin typeface="Arial"/>
                <a:cs typeface="Arial"/>
              </a:rPr>
              <a:t>последовательном </a:t>
            </a:r>
            <a:r>
              <a:rPr sz="1200" spc="-5" dirty="0">
                <a:solidFill>
                  <a:srgbClr val="36ABF2"/>
                </a:solidFill>
                <a:latin typeface="Arial"/>
                <a:cs typeface="Arial"/>
              </a:rPr>
              <a:t>соединении  солнечных</a:t>
            </a:r>
            <a:r>
              <a:rPr sz="1200" spc="-85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6ABF2"/>
                </a:solidFill>
                <a:latin typeface="Arial"/>
                <a:cs typeface="Arial"/>
              </a:rPr>
              <a:t>элементов</a:t>
            </a:r>
            <a:endParaRPr sz="1200" dirty="0">
              <a:latin typeface="Arial"/>
              <a:cs typeface="Arial"/>
            </a:endParaRPr>
          </a:p>
          <a:p>
            <a:pPr marL="184150" marR="2967355" indent="-1714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sz="1200" spc="-5" dirty="0">
                <a:solidFill>
                  <a:srgbClr val="36ABF2"/>
                </a:solidFill>
                <a:latin typeface="Arial"/>
                <a:cs typeface="Arial"/>
              </a:rPr>
              <a:t>Схема </a:t>
            </a:r>
            <a:r>
              <a:rPr sz="1200" dirty="0">
                <a:solidFill>
                  <a:srgbClr val="36ABF2"/>
                </a:solidFill>
                <a:latin typeface="Arial"/>
                <a:cs typeface="Arial"/>
              </a:rPr>
              <a:t>с </a:t>
            </a:r>
            <a:r>
              <a:rPr sz="1200" spc="-5" dirty="0">
                <a:solidFill>
                  <a:srgbClr val="36ABF2"/>
                </a:solidFill>
                <a:latin typeface="Arial"/>
                <a:cs typeface="Arial"/>
              </a:rPr>
              <a:t>шунтовым</a:t>
            </a:r>
            <a:r>
              <a:rPr sz="1200" spc="-40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6ABF2"/>
                </a:solidFill>
                <a:latin typeface="Arial"/>
                <a:cs typeface="Arial"/>
              </a:rPr>
              <a:t>диодом  Измерительные</a:t>
            </a:r>
            <a:r>
              <a:rPr sz="1200" spc="-80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6ABF2"/>
                </a:solidFill>
                <a:latin typeface="Arial"/>
                <a:cs typeface="Arial"/>
              </a:rPr>
              <a:t>приборы</a:t>
            </a:r>
            <a:endParaRPr sz="1200" dirty="0">
              <a:latin typeface="Arial"/>
              <a:cs typeface="Arial"/>
            </a:endParaRPr>
          </a:p>
          <a:p>
            <a:pPr marL="184150" marR="5080" indent="-1714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sz="1200" spc="-5" dirty="0">
                <a:solidFill>
                  <a:srgbClr val="36ABF2"/>
                </a:solidFill>
                <a:latin typeface="Arial"/>
                <a:cs typeface="Arial"/>
              </a:rPr>
              <a:t>Подробные методические материалы </a:t>
            </a:r>
            <a:r>
              <a:rPr sz="1200" dirty="0">
                <a:solidFill>
                  <a:srgbClr val="36ABF2"/>
                </a:solidFill>
                <a:latin typeface="Arial"/>
                <a:cs typeface="Arial"/>
              </a:rPr>
              <a:t>и </a:t>
            </a:r>
            <a:r>
              <a:rPr sz="1200" spc="-5" dirty="0">
                <a:solidFill>
                  <a:srgbClr val="36ABF2"/>
                </a:solidFill>
                <a:latin typeface="Arial"/>
                <a:cs typeface="Arial"/>
              </a:rPr>
              <a:t>инструкции </a:t>
            </a:r>
            <a:r>
              <a:rPr sz="1200" dirty="0">
                <a:solidFill>
                  <a:srgbClr val="36ABF2"/>
                </a:solidFill>
                <a:latin typeface="Arial"/>
                <a:cs typeface="Arial"/>
              </a:rPr>
              <a:t>по </a:t>
            </a:r>
            <a:r>
              <a:rPr sz="1200" spc="-5" dirty="0">
                <a:solidFill>
                  <a:srgbClr val="36ABF2"/>
                </a:solidFill>
                <a:latin typeface="Arial"/>
                <a:cs typeface="Arial"/>
              </a:rPr>
              <a:t>проведению экспериментов  Эргономичный лоток для размещения на </a:t>
            </a:r>
            <a:r>
              <a:rPr sz="1200" spc="-10" dirty="0">
                <a:solidFill>
                  <a:srgbClr val="36ABF2"/>
                </a:solidFill>
                <a:latin typeface="Arial"/>
                <a:cs typeface="Arial"/>
              </a:rPr>
              <a:t>парте </a:t>
            </a:r>
            <a:r>
              <a:rPr sz="1200" dirty="0">
                <a:solidFill>
                  <a:srgbClr val="36ABF2"/>
                </a:solidFill>
                <a:latin typeface="Arial"/>
                <a:cs typeface="Arial"/>
              </a:rPr>
              <a:t>с </a:t>
            </a:r>
            <a:r>
              <a:rPr sz="1200" spc="-5" dirty="0">
                <a:solidFill>
                  <a:srgbClr val="36ABF2"/>
                </a:solidFill>
                <a:latin typeface="Arial"/>
                <a:cs typeface="Arial"/>
              </a:rPr>
              <a:t>ложементами для компонентов  Защита </a:t>
            </a:r>
            <a:r>
              <a:rPr sz="1200" spc="-10" dirty="0">
                <a:solidFill>
                  <a:srgbClr val="36ABF2"/>
                </a:solidFill>
                <a:latin typeface="Arial"/>
                <a:cs typeface="Arial"/>
              </a:rPr>
              <a:t>от </a:t>
            </a:r>
            <a:r>
              <a:rPr sz="1200" spc="-5" dirty="0">
                <a:solidFill>
                  <a:srgbClr val="36ABF2"/>
                </a:solidFill>
                <a:latin typeface="Arial"/>
                <a:cs typeface="Arial"/>
              </a:rPr>
              <a:t>неправильного</a:t>
            </a:r>
            <a:r>
              <a:rPr sz="1200" spc="15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6ABF2"/>
                </a:solidFill>
                <a:latin typeface="Arial"/>
                <a:cs typeface="Arial"/>
              </a:rPr>
              <a:t>соединения</a:t>
            </a:r>
            <a:endParaRPr sz="1200" dirty="0">
              <a:latin typeface="Arial"/>
              <a:cs typeface="Arial"/>
            </a:endParaRPr>
          </a:p>
          <a:p>
            <a:pPr marL="184150" indent="-171450">
              <a:lnSpc>
                <a:spcPts val="940"/>
              </a:lnSpc>
              <a:buFont typeface="Arial" panose="020B0604020202020204" pitchFamily="34" charset="0"/>
              <a:buChar char="•"/>
            </a:pPr>
            <a:r>
              <a:rPr sz="1200" spc="-5" dirty="0">
                <a:solidFill>
                  <a:srgbClr val="36ABF2"/>
                </a:solidFill>
                <a:latin typeface="Arial"/>
                <a:cs typeface="Arial"/>
              </a:rPr>
              <a:t>Безопасные соединительные разъемы </a:t>
            </a:r>
            <a:r>
              <a:rPr sz="1200" dirty="0">
                <a:solidFill>
                  <a:srgbClr val="36ABF2"/>
                </a:solidFill>
                <a:latin typeface="Arial"/>
                <a:cs typeface="Arial"/>
              </a:rPr>
              <a:t>и </a:t>
            </a:r>
            <a:r>
              <a:rPr sz="1200" spc="-10" dirty="0">
                <a:solidFill>
                  <a:srgbClr val="36ABF2"/>
                </a:solidFill>
                <a:latin typeface="Arial"/>
                <a:cs typeface="Arial"/>
              </a:rPr>
              <a:t>провода</a:t>
            </a:r>
            <a:r>
              <a:rPr sz="1200" spc="-15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6ABF2"/>
                </a:solidFill>
                <a:latin typeface="Arial"/>
                <a:cs typeface="Arial"/>
              </a:rPr>
              <a:t>4мм</a:t>
            </a:r>
            <a:endParaRPr sz="1200" dirty="0">
              <a:latin typeface="Arial"/>
              <a:cs typeface="Arial"/>
            </a:endParaRPr>
          </a:p>
          <a:p>
            <a:pPr marL="184150" indent="-171450">
              <a:lnSpc>
                <a:spcPts val="1040"/>
              </a:lnSpc>
              <a:buFont typeface="Arial" panose="020B0604020202020204" pitchFamily="34" charset="0"/>
              <a:buChar char="•"/>
            </a:pPr>
            <a:r>
              <a:rPr sz="1200" dirty="0">
                <a:solidFill>
                  <a:srgbClr val="36ABF2"/>
                </a:solidFill>
                <a:latin typeface="Arial"/>
                <a:cs typeface="Arial"/>
              </a:rPr>
              <a:t>Набор </a:t>
            </a:r>
            <a:r>
              <a:rPr sz="1200" spc="-5" dirty="0">
                <a:solidFill>
                  <a:srgbClr val="36ABF2"/>
                </a:solidFill>
                <a:latin typeface="Arial"/>
                <a:cs typeface="Arial"/>
              </a:rPr>
              <a:t>предназначен для использования группой </a:t>
            </a:r>
            <a:r>
              <a:rPr sz="1200" dirty="0">
                <a:solidFill>
                  <a:srgbClr val="36ABF2"/>
                </a:solidFill>
                <a:latin typeface="Arial"/>
                <a:cs typeface="Arial"/>
              </a:rPr>
              <a:t>из 2-3</a:t>
            </a:r>
            <a:r>
              <a:rPr sz="1200" spc="-10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200" dirty="0" err="1" smtClean="0">
                <a:solidFill>
                  <a:srgbClr val="36ABF2"/>
                </a:solidFill>
                <a:latin typeface="Arial"/>
                <a:cs typeface="Arial"/>
              </a:rPr>
              <a:t>учеников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2700" marR="1546860">
              <a:lnSpc>
                <a:spcPct val="100000"/>
              </a:lnSpc>
              <a:spcBef>
                <a:spcPts val="5"/>
              </a:spcBef>
            </a:pPr>
            <a:r>
              <a:rPr sz="900" b="1" spc="-5" dirty="0">
                <a:solidFill>
                  <a:srgbClr val="999999"/>
                </a:solidFill>
                <a:latin typeface="Arial"/>
                <a:cs typeface="Arial"/>
              </a:rPr>
              <a:t>ЗАВИСИМОСТЬ МОЩНОСТИ </a:t>
            </a:r>
            <a:r>
              <a:rPr sz="900" b="1" dirty="0">
                <a:solidFill>
                  <a:srgbClr val="999999"/>
                </a:solidFill>
                <a:latin typeface="Arial"/>
                <a:cs typeface="Arial"/>
              </a:rPr>
              <a:t>ОТ</a:t>
            </a:r>
            <a:r>
              <a:rPr sz="900" b="1" spc="-10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999999"/>
                </a:solidFill>
                <a:latin typeface="Arial"/>
                <a:cs typeface="Arial"/>
              </a:rPr>
              <a:t>ОСВЕЩЕННОСТИ  ЗАТЕНЕНИЕ </a:t>
            </a:r>
            <a:r>
              <a:rPr sz="900" b="1" spc="-10" dirty="0">
                <a:solidFill>
                  <a:srgbClr val="999999"/>
                </a:solidFill>
                <a:latin typeface="Arial"/>
                <a:cs typeface="Arial"/>
              </a:rPr>
              <a:t>СОЛНЕЧНЫХ</a:t>
            </a:r>
            <a:r>
              <a:rPr sz="900" b="1" spc="-5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999999"/>
                </a:solidFill>
                <a:latin typeface="Arial"/>
                <a:cs typeface="Arial"/>
              </a:rPr>
              <a:t>БАТАРЕЙ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26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502766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0">
              <a:lnSpc>
                <a:spcPct val="100000"/>
              </a:lnSpc>
            </a:pPr>
            <a:r>
              <a:rPr sz="1500" spc="-5" dirty="0"/>
              <a:t>НАБОР </a:t>
            </a:r>
            <a:r>
              <a:rPr sz="1500" dirty="0"/>
              <a:t>«ЭНЕРГИЯ</a:t>
            </a:r>
            <a:r>
              <a:rPr sz="1500" spc="-80" dirty="0"/>
              <a:t> </a:t>
            </a:r>
            <a:r>
              <a:rPr sz="1500" spc="-20" dirty="0"/>
              <a:t>ВЕТРА»</a:t>
            </a:r>
            <a:endParaRPr sz="1500"/>
          </a:p>
        </p:txBody>
      </p:sp>
      <p:sp>
        <p:nvSpPr>
          <p:cNvPr id="3" name="object 3"/>
          <p:cNvSpPr/>
          <p:nvPr/>
        </p:nvSpPr>
        <p:spPr>
          <a:xfrm>
            <a:off x="4881524" y="845807"/>
            <a:ext cx="2016125" cy="17192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04024" y="1012494"/>
            <a:ext cx="1728787" cy="1385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00599" y="2812710"/>
            <a:ext cx="3460750" cy="1727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4500" y="762977"/>
            <a:ext cx="4432935" cy="3585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63220">
              <a:lnSpc>
                <a:spcPct val="100000"/>
              </a:lnSpc>
            </a:pPr>
            <a:r>
              <a:rPr sz="1100" b="1" spc="-15" dirty="0">
                <a:solidFill>
                  <a:srgbClr val="36ABF2"/>
                </a:solidFill>
                <a:latin typeface="Arial"/>
                <a:cs typeface="Arial"/>
              </a:rPr>
              <a:t>ПРЕОБРАЗОВАНИЕ </a:t>
            </a:r>
            <a:r>
              <a:rPr sz="1100" b="1" dirty="0">
                <a:solidFill>
                  <a:srgbClr val="36ABF2"/>
                </a:solidFill>
                <a:latin typeface="Arial"/>
                <a:cs typeface="Arial"/>
              </a:rPr>
              <a:t>ЭНЕРГИИ </a:t>
            </a:r>
            <a:r>
              <a:rPr sz="1100" b="1" spc="-20" dirty="0">
                <a:solidFill>
                  <a:srgbClr val="36ABF2"/>
                </a:solidFill>
                <a:latin typeface="Arial"/>
                <a:cs typeface="Arial"/>
              </a:rPr>
              <a:t>ВЕТРА </a:t>
            </a:r>
            <a:r>
              <a:rPr sz="1100" b="1" spc="-5" dirty="0">
                <a:solidFill>
                  <a:srgbClr val="36ABF2"/>
                </a:solidFill>
                <a:latin typeface="Arial"/>
                <a:cs typeface="Arial"/>
              </a:rPr>
              <a:t>В </a:t>
            </a:r>
            <a:r>
              <a:rPr sz="1100" b="1" dirty="0">
                <a:solidFill>
                  <a:srgbClr val="36ABF2"/>
                </a:solidFill>
                <a:latin typeface="Arial"/>
                <a:cs typeface="Arial"/>
              </a:rPr>
              <a:t>ЭЛЕКТРИЧЕСКУЮ  ЭНЕРГИЮ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900" i="1" spc="-5" dirty="0">
                <a:solidFill>
                  <a:srgbClr val="36ABF2"/>
                </a:solidFill>
                <a:latin typeface="Arial"/>
                <a:cs typeface="Arial"/>
              </a:rPr>
              <a:t>Быстрая  </a:t>
            </a:r>
            <a:r>
              <a:rPr sz="900" i="1" spc="-10" dirty="0">
                <a:solidFill>
                  <a:srgbClr val="36ABF2"/>
                </a:solidFill>
                <a:latin typeface="Arial"/>
                <a:cs typeface="Arial"/>
              </a:rPr>
              <a:t>схема </a:t>
            </a:r>
            <a:r>
              <a:rPr sz="900" i="1" spc="-5" dirty="0">
                <a:solidFill>
                  <a:srgbClr val="36ABF2"/>
                </a:solidFill>
                <a:latin typeface="Arial"/>
                <a:cs typeface="Arial"/>
              </a:rPr>
              <a:t>подключения</a:t>
            </a:r>
            <a:r>
              <a:rPr sz="900" i="1" spc="-35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900" i="1" spc="-5" dirty="0">
                <a:solidFill>
                  <a:srgbClr val="36ABF2"/>
                </a:solidFill>
                <a:latin typeface="Arial"/>
                <a:cs typeface="Arial"/>
              </a:rPr>
              <a:t>ветрогенератора</a:t>
            </a:r>
            <a:endParaRPr sz="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r>
              <a:rPr sz="1100" b="1" spc="-25" dirty="0">
                <a:solidFill>
                  <a:srgbClr val="36ABF2"/>
                </a:solidFill>
                <a:latin typeface="Arial"/>
                <a:cs typeface="Arial"/>
              </a:rPr>
              <a:t>СОСТАВ</a:t>
            </a:r>
            <a:r>
              <a:rPr sz="1100" b="1" spc="-80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100" b="1" spc="-15" dirty="0">
                <a:solidFill>
                  <a:srgbClr val="36ABF2"/>
                </a:solidFill>
                <a:latin typeface="Arial"/>
                <a:cs typeface="Arial"/>
              </a:rPr>
              <a:t>НАБОРА</a:t>
            </a:r>
            <a:r>
              <a:rPr sz="1100" b="1" spc="-15" dirty="0" smtClean="0">
                <a:solidFill>
                  <a:srgbClr val="36ABF2"/>
                </a:solidFill>
                <a:latin typeface="Arial"/>
                <a:cs typeface="Arial"/>
              </a:rPr>
              <a:t>:</a:t>
            </a:r>
            <a:endParaRPr lang="ru-RU" sz="1100" b="1" spc="-15" dirty="0" smtClean="0">
              <a:solidFill>
                <a:srgbClr val="36ABF2"/>
              </a:solidFill>
              <a:latin typeface="Arial"/>
              <a:cs typeface="Arial"/>
            </a:endParaRPr>
          </a:p>
          <a:p>
            <a:pPr marL="184150" indent="-171450">
              <a:lnSpc>
                <a:spcPts val="1260"/>
              </a:lnSpc>
              <a:buFont typeface="Arial" panose="020B0604020202020204" pitchFamily="34" charset="0"/>
              <a:buChar char="•"/>
            </a:pPr>
            <a:r>
              <a:rPr lang="ru-RU" sz="1200" spc="-5" dirty="0">
                <a:solidFill>
                  <a:srgbClr val="36ABF2"/>
                </a:solidFill>
                <a:latin typeface="Arial"/>
                <a:cs typeface="Arial"/>
              </a:rPr>
              <a:t>Инженерная платформа для сборки электрических цепей</a:t>
            </a:r>
          </a:p>
          <a:p>
            <a:pPr marL="184150" indent="-171450">
              <a:lnSpc>
                <a:spcPts val="1260"/>
              </a:lnSpc>
              <a:buFont typeface="Arial" panose="020B0604020202020204" pitchFamily="34" charset="0"/>
              <a:buChar char="•"/>
            </a:pPr>
            <a:r>
              <a:rPr lang="ru-RU" sz="1200" spc="-5" dirty="0">
                <a:solidFill>
                  <a:srgbClr val="36ABF2"/>
                </a:solidFill>
                <a:latin typeface="Arial"/>
                <a:cs typeface="Arial"/>
              </a:rPr>
              <a:t>Модуль потенциометр</a:t>
            </a:r>
          </a:p>
          <a:p>
            <a:pPr marL="184150" indent="-171450">
              <a:lnSpc>
                <a:spcPts val="1260"/>
              </a:lnSpc>
              <a:buFont typeface="Arial" panose="020B0604020202020204" pitchFamily="34" charset="0"/>
              <a:buChar char="•"/>
            </a:pPr>
            <a:r>
              <a:rPr lang="ru-RU" sz="1200" spc="-5" dirty="0">
                <a:solidFill>
                  <a:srgbClr val="36ABF2"/>
                </a:solidFill>
                <a:latin typeface="Arial"/>
                <a:cs typeface="Arial"/>
              </a:rPr>
              <a:t>Модуль LED</a:t>
            </a:r>
          </a:p>
          <a:p>
            <a:pPr marL="184150" indent="-171450">
              <a:lnSpc>
                <a:spcPts val="1260"/>
              </a:lnSpc>
              <a:buFont typeface="Arial" panose="020B0604020202020204" pitchFamily="34" charset="0"/>
              <a:buChar char="•"/>
            </a:pPr>
            <a:r>
              <a:rPr lang="ru-RU" sz="1200" spc="-5" dirty="0">
                <a:solidFill>
                  <a:srgbClr val="36ABF2"/>
                </a:solidFill>
                <a:latin typeface="Arial"/>
                <a:cs typeface="Arial"/>
              </a:rPr>
              <a:t>Модуль Конденсатор 220 мФ, 2.5В</a:t>
            </a:r>
          </a:p>
          <a:p>
            <a:pPr marL="184150" indent="-171450">
              <a:lnSpc>
                <a:spcPts val="1260"/>
              </a:lnSpc>
              <a:buFont typeface="Arial" panose="020B0604020202020204" pitchFamily="34" charset="0"/>
              <a:buChar char="•"/>
            </a:pPr>
            <a:r>
              <a:rPr lang="ru-RU" sz="1200" spc="-5" dirty="0">
                <a:solidFill>
                  <a:srgbClr val="36ABF2"/>
                </a:solidFill>
                <a:latin typeface="Arial"/>
                <a:cs typeface="Arial"/>
              </a:rPr>
              <a:t>Модуль нагрузки 33 Ом</a:t>
            </a:r>
          </a:p>
          <a:p>
            <a:pPr marL="184150" indent="-171450">
              <a:lnSpc>
                <a:spcPts val="1260"/>
              </a:lnSpc>
              <a:buFont typeface="Arial" panose="020B0604020202020204" pitchFamily="34" charset="0"/>
              <a:buChar char="•"/>
            </a:pPr>
            <a:r>
              <a:rPr lang="ru-RU" sz="1200" spc="-5" dirty="0">
                <a:solidFill>
                  <a:srgbClr val="36ABF2"/>
                </a:solidFill>
                <a:latin typeface="Arial"/>
                <a:cs typeface="Arial"/>
              </a:rPr>
              <a:t>Набор ветрового ротора</a:t>
            </a:r>
          </a:p>
          <a:p>
            <a:pPr marL="184150" indent="-171450">
              <a:lnSpc>
                <a:spcPts val="1260"/>
              </a:lnSpc>
              <a:buFont typeface="Arial" panose="020B0604020202020204" pitchFamily="34" charset="0"/>
              <a:buChar char="•"/>
            </a:pPr>
            <a:r>
              <a:rPr lang="ru-RU" sz="1200" spc="-5" dirty="0">
                <a:solidFill>
                  <a:srgbClr val="36ABF2"/>
                </a:solidFill>
                <a:latin typeface="Arial"/>
                <a:cs typeface="Arial"/>
              </a:rPr>
              <a:t>Модуль Ротор </a:t>
            </a:r>
            <a:r>
              <a:rPr lang="ru-RU" sz="1200" spc="-5" dirty="0" err="1">
                <a:solidFill>
                  <a:srgbClr val="36ABF2"/>
                </a:solidFill>
                <a:latin typeface="Arial"/>
                <a:cs typeface="Arial"/>
              </a:rPr>
              <a:t>Савониуса</a:t>
            </a:r>
            <a:endParaRPr lang="ru-RU" sz="1200" spc="-5" dirty="0">
              <a:solidFill>
                <a:srgbClr val="36ABF2"/>
              </a:solidFill>
              <a:latin typeface="Arial"/>
              <a:cs typeface="Arial"/>
            </a:endParaRPr>
          </a:p>
          <a:p>
            <a:pPr marL="184150" indent="-171450">
              <a:lnSpc>
                <a:spcPts val="1260"/>
              </a:lnSpc>
              <a:buFont typeface="Arial" panose="020B0604020202020204" pitchFamily="34" charset="0"/>
              <a:buChar char="•"/>
            </a:pPr>
            <a:r>
              <a:rPr lang="ru-RU" sz="1200" spc="-5" dirty="0">
                <a:solidFill>
                  <a:srgbClr val="36ABF2"/>
                </a:solidFill>
                <a:latin typeface="Arial"/>
                <a:cs typeface="Arial"/>
              </a:rPr>
              <a:t>Измерительный провод черный 25 см</a:t>
            </a:r>
          </a:p>
          <a:p>
            <a:pPr marL="184150" indent="-171450">
              <a:lnSpc>
                <a:spcPts val="1260"/>
              </a:lnSpc>
              <a:buFont typeface="Arial" panose="020B0604020202020204" pitchFamily="34" charset="0"/>
              <a:buChar char="•"/>
            </a:pPr>
            <a:r>
              <a:rPr lang="ru-RU" sz="1200" spc="-5" dirty="0">
                <a:solidFill>
                  <a:srgbClr val="36ABF2"/>
                </a:solidFill>
                <a:latin typeface="Arial"/>
                <a:cs typeface="Arial"/>
              </a:rPr>
              <a:t>Измерительный провод красный 25 см</a:t>
            </a:r>
          </a:p>
          <a:p>
            <a:pPr marL="184150" indent="-171450">
              <a:lnSpc>
                <a:spcPts val="1260"/>
              </a:lnSpc>
              <a:buFont typeface="Arial" panose="020B0604020202020204" pitchFamily="34" charset="0"/>
              <a:buChar char="•"/>
            </a:pPr>
            <a:r>
              <a:rPr lang="ru-RU" sz="1200" spc="-5" dirty="0">
                <a:solidFill>
                  <a:srgbClr val="36ABF2"/>
                </a:solidFill>
                <a:latin typeface="Arial"/>
                <a:cs typeface="Arial"/>
              </a:rPr>
              <a:t>Модуль питания</a:t>
            </a:r>
          </a:p>
          <a:p>
            <a:pPr marL="184150" indent="-171450">
              <a:lnSpc>
                <a:spcPts val="1260"/>
              </a:lnSpc>
              <a:buFont typeface="Arial" panose="020B0604020202020204" pitchFamily="34" charset="0"/>
              <a:buChar char="•"/>
            </a:pPr>
            <a:r>
              <a:rPr lang="ru-RU" sz="1200" spc="-5" dirty="0">
                <a:solidFill>
                  <a:srgbClr val="36ABF2"/>
                </a:solidFill>
                <a:latin typeface="Arial"/>
                <a:cs typeface="Arial"/>
              </a:rPr>
              <a:t>Универсальный </a:t>
            </a:r>
            <a:r>
              <a:rPr lang="ru-RU" sz="1200" spc="-5" dirty="0" err="1">
                <a:solidFill>
                  <a:srgbClr val="36ABF2"/>
                </a:solidFill>
                <a:latin typeface="Arial"/>
                <a:cs typeface="Arial"/>
              </a:rPr>
              <a:t>мультиметр</a:t>
            </a:r>
            <a:endParaRPr lang="ru-RU" sz="1200" spc="-5" dirty="0">
              <a:solidFill>
                <a:srgbClr val="36ABF2"/>
              </a:solidFill>
              <a:latin typeface="Arial"/>
              <a:cs typeface="Arial"/>
            </a:endParaRPr>
          </a:p>
          <a:p>
            <a:pPr marL="184150" indent="-171450">
              <a:lnSpc>
                <a:spcPts val="1260"/>
              </a:lnSpc>
              <a:buFont typeface="Arial" panose="020B0604020202020204" pitchFamily="34" charset="0"/>
              <a:buChar char="•"/>
            </a:pPr>
            <a:r>
              <a:rPr lang="ru-RU" sz="1200" spc="-5" dirty="0">
                <a:solidFill>
                  <a:srgbClr val="36ABF2"/>
                </a:solidFill>
                <a:latin typeface="Arial"/>
                <a:cs typeface="Arial"/>
              </a:rPr>
              <a:t>Анемометр</a:t>
            </a:r>
          </a:p>
          <a:p>
            <a:pPr marL="184150" indent="-171450">
              <a:lnSpc>
                <a:spcPts val="1260"/>
              </a:lnSpc>
              <a:buFont typeface="Arial" panose="020B0604020202020204" pitchFamily="34" charset="0"/>
              <a:buChar char="•"/>
            </a:pPr>
            <a:r>
              <a:rPr lang="ru-RU" sz="1200" spc="-5" dirty="0">
                <a:solidFill>
                  <a:srgbClr val="36ABF2"/>
                </a:solidFill>
                <a:latin typeface="Arial"/>
                <a:cs typeface="Arial"/>
              </a:rPr>
              <a:t>Пластиковый лоток с крышкой с ложементом для размещения компонентов</a:t>
            </a:r>
          </a:p>
          <a:p>
            <a:pPr marL="184150" indent="-171450">
              <a:lnSpc>
                <a:spcPts val="1260"/>
              </a:lnSpc>
              <a:buFont typeface="Arial" panose="020B0604020202020204" pitchFamily="34" charset="0"/>
              <a:buChar char="•"/>
            </a:pPr>
            <a:r>
              <a:rPr lang="ru-RU" sz="1200" spc="-5" dirty="0">
                <a:solidFill>
                  <a:srgbClr val="36ABF2"/>
                </a:solidFill>
                <a:latin typeface="Arial"/>
                <a:cs typeface="Arial"/>
              </a:rPr>
              <a:t>Методические рекомендации с описанием проводимых экспериментов</a:t>
            </a:r>
            <a:endParaRPr sz="1200" spc="-5" dirty="0">
              <a:solidFill>
                <a:srgbClr val="36ABF2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27</a:t>
            </a:fld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444500" y="4663776"/>
            <a:ext cx="236791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5" dirty="0">
                <a:solidFill>
                  <a:srgbClr val="999999"/>
                </a:solidFill>
                <a:latin typeface="Arial"/>
                <a:cs typeface="Arial"/>
              </a:rPr>
              <a:t>ЭФФЕКТИВНОСТЬ ВЕТРОВОЙ</a:t>
            </a:r>
            <a:r>
              <a:rPr sz="900" b="1" spc="-6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999999"/>
                </a:solidFill>
                <a:latin typeface="Arial"/>
                <a:cs typeface="Arial"/>
              </a:rPr>
              <a:t>ТУРБИНЫ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47296" y="4663776"/>
            <a:ext cx="133667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10" dirty="0">
                <a:solidFill>
                  <a:srgbClr val="999999"/>
                </a:solidFill>
                <a:latin typeface="Arial"/>
                <a:cs typeface="Arial"/>
              </a:rPr>
              <a:t>СРАВНЕНИЕ</a:t>
            </a:r>
            <a:r>
              <a:rPr sz="900" b="1" spc="-7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999999"/>
                </a:solidFill>
                <a:latin typeface="Arial"/>
                <a:cs typeface="Arial"/>
              </a:rPr>
              <a:t>РОТОРОВ</a:t>
            </a:r>
            <a:endParaRPr sz="9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4522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0">
              <a:lnSpc>
                <a:spcPct val="100000"/>
              </a:lnSpc>
            </a:pPr>
            <a:r>
              <a:rPr sz="1500" spc="-5" dirty="0"/>
              <a:t>НАБОР</a:t>
            </a:r>
            <a:r>
              <a:rPr sz="1500" spc="-40" dirty="0"/>
              <a:t> </a:t>
            </a:r>
            <a:r>
              <a:rPr sz="1500" spc="-15" dirty="0"/>
              <a:t>«БИОТОПЛИВО»</a:t>
            </a:r>
            <a:endParaRPr sz="1500"/>
          </a:p>
        </p:txBody>
      </p:sp>
      <p:sp>
        <p:nvSpPr>
          <p:cNvPr id="3" name="object 3"/>
          <p:cNvSpPr/>
          <p:nvPr/>
        </p:nvSpPr>
        <p:spPr>
          <a:xfrm>
            <a:off x="6885711" y="867841"/>
            <a:ext cx="1725993" cy="2487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25504" y="1365351"/>
            <a:ext cx="1992452" cy="1578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25211" y="3209918"/>
            <a:ext cx="1188783" cy="12565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97941" y="3209912"/>
            <a:ext cx="1736953" cy="12566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4500" y="605168"/>
            <a:ext cx="5002796" cy="35331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0"/>
              </a:lnSpc>
            </a:pPr>
            <a:r>
              <a:rPr sz="1100" b="1" spc="-10" dirty="0">
                <a:solidFill>
                  <a:srgbClr val="36ABF2"/>
                </a:solidFill>
                <a:latin typeface="Arial"/>
                <a:cs typeface="Arial"/>
              </a:rPr>
              <a:t>ПРОИЗВОДСТВО </a:t>
            </a:r>
            <a:r>
              <a:rPr sz="1100" b="1" spc="-5" dirty="0">
                <a:solidFill>
                  <a:srgbClr val="36ABF2"/>
                </a:solidFill>
                <a:latin typeface="Arial"/>
                <a:cs typeface="Arial"/>
              </a:rPr>
              <a:t>ЭЛЕКТРОЭНЕРГИИ ИЗ</a:t>
            </a:r>
            <a:r>
              <a:rPr sz="1100" b="1" spc="-30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36ABF2"/>
                </a:solidFill>
                <a:latin typeface="Arial"/>
                <a:cs typeface="Arial"/>
              </a:rPr>
              <a:t>БИОТОПЛИВА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ts val="980"/>
              </a:lnSpc>
            </a:pPr>
            <a:r>
              <a:rPr sz="900" spc="-5" dirty="0">
                <a:solidFill>
                  <a:srgbClr val="36ABF2"/>
                </a:solidFill>
                <a:latin typeface="Arial"/>
                <a:cs typeface="Arial"/>
              </a:rPr>
              <a:t>Производство</a:t>
            </a:r>
            <a:r>
              <a:rPr sz="900" spc="-60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6ABF2"/>
                </a:solidFill>
                <a:latin typeface="Arial"/>
                <a:cs typeface="Arial"/>
              </a:rPr>
              <a:t>биодизеля</a:t>
            </a:r>
            <a:endParaRPr sz="900" dirty="0">
              <a:latin typeface="Arial"/>
              <a:cs typeface="Arial"/>
            </a:endParaRPr>
          </a:p>
          <a:p>
            <a:pPr marL="12700" marR="2209165">
              <a:lnSpc>
                <a:spcPct val="96300"/>
              </a:lnSpc>
            </a:pPr>
            <a:r>
              <a:rPr sz="900" dirty="0">
                <a:solidFill>
                  <a:srgbClr val="36ABF2"/>
                </a:solidFill>
                <a:latin typeface="Arial"/>
                <a:cs typeface="Arial"/>
              </a:rPr>
              <a:t>Дистилляция и </a:t>
            </a:r>
            <a:r>
              <a:rPr sz="900" spc="-5" dirty="0">
                <a:solidFill>
                  <a:srgbClr val="36ABF2"/>
                </a:solidFill>
                <a:latin typeface="Arial"/>
                <a:cs typeface="Arial"/>
              </a:rPr>
              <a:t>производство</a:t>
            </a:r>
            <a:r>
              <a:rPr sz="900" spc="-85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6ABF2"/>
                </a:solidFill>
                <a:latin typeface="Arial"/>
                <a:cs typeface="Arial"/>
              </a:rPr>
              <a:t>биоэтанола  Этаноловые топливные элементы  </a:t>
            </a:r>
            <a:r>
              <a:rPr sz="900" dirty="0">
                <a:solidFill>
                  <a:srgbClr val="36ABF2"/>
                </a:solidFill>
                <a:latin typeface="Arial"/>
                <a:cs typeface="Arial"/>
              </a:rPr>
              <a:t>Применение</a:t>
            </a:r>
            <a:r>
              <a:rPr sz="900" spc="-90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6ABF2"/>
                </a:solidFill>
                <a:latin typeface="Arial"/>
                <a:cs typeface="Arial"/>
              </a:rPr>
              <a:t>биоэнергетики</a:t>
            </a:r>
            <a:endParaRPr sz="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r>
              <a:rPr sz="1100" b="1" spc="-25" dirty="0">
                <a:solidFill>
                  <a:srgbClr val="36ABF2"/>
                </a:solidFill>
                <a:latin typeface="Arial"/>
                <a:cs typeface="Arial"/>
              </a:rPr>
              <a:t>СОСТАВ</a:t>
            </a:r>
            <a:r>
              <a:rPr sz="1100" b="1" spc="-80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100" b="1" spc="-15" dirty="0">
                <a:solidFill>
                  <a:srgbClr val="36ABF2"/>
                </a:solidFill>
                <a:latin typeface="Arial"/>
                <a:cs typeface="Arial"/>
              </a:rPr>
              <a:t>НАБОРА:</a:t>
            </a:r>
            <a:endParaRPr sz="1100" dirty="0">
              <a:latin typeface="Arial"/>
              <a:cs typeface="Arial"/>
            </a:endParaRPr>
          </a:p>
          <a:p>
            <a:pPr marL="184150" marR="1910714" indent="-171450">
              <a:lnSpc>
                <a:spcPts val="126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r>
              <a:rPr sz="1100" spc="-5" dirty="0">
                <a:solidFill>
                  <a:srgbClr val="36ABF2"/>
                </a:solidFill>
                <a:latin typeface="Arial"/>
                <a:cs typeface="Arial"/>
              </a:rPr>
              <a:t>Штатив с необходимыми муфтами и зажимами  Установка для получения биоэтанола</a:t>
            </a:r>
          </a:p>
          <a:p>
            <a:pPr marL="184150" indent="-171450">
              <a:lnSpc>
                <a:spcPts val="1260"/>
              </a:lnSpc>
              <a:buFont typeface="Arial" panose="020B0604020202020204" pitchFamily="34" charset="0"/>
              <a:buChar char="•"/>
            </a:pPr>
            <a:r>
              <a:rPr sz="1100" spc="-5" dirty="0">
                <a:solidFill>
                  <a:srgbClr val="36ABF2"/>
                </a:solidFill>
                <a:latin typeface="Arial"/>
                <a:cs typeface="Arial"/>
              </a:rPr>
              <a:t>Колба Эрленмейера</a:t>
            </a:r>
          </a:p>
          <a:p>
            <a:pPr marL="184150" marR="1929764" indent="-171450">
              <a:lnSpc>
                <a:spcPts val="1260"/>
              </a:lnSpc>
              <a:spcBef>
                <a:spcPts val="60"/>
              </a:spcBef>
              <a:buFont typeface="Arial" panose="020B0604020202020204" pitchFamily="34" charset="0"/>
              <a:buChar char="•"/>
            </a:pPr>
            <a:r>
              <a:rPr sz="1100" spc="-5" dirty="0">
                <a:solidFill>
                  <a:srgbClr val="36ABF2"/>
                </a:solidFill>
                <a:latin typeface="Arial"/>
                <a:cs typeface="Arial"/>
              </a:rPr>
              <a:t>Конденсатор-охладитель Аллина (шариковый)  Насадка Вюрца</a:t>
            </a:r>
          </a:p>
          <a:p>
            <a:pPr marL="184150" indent="-171450">
              <a:lnSpc>
                <a:spcPts val="1260"/>
              </a:lnSpc>
              <a:buFont typeface="Arial" panose="020B0604020202020204" pitchFamily="34" charset="0"/>
              <a:buChar char="•"/>
            </a:pPr>
            <a:r>
              <a:rPr sz="1100" spc="-5" dirty="0">
                <a:solidFill>
                  <a:srgbClr val="36ABF2"/>
                </a:solidFill>
                <a:latin typeface="Arial"/>
                <a:cs typeface="Arial"/>
              </a:rPr>
              <a:t>Гидрозатвор</a:t>
            </a:r>
          </a:p>
          <a:p>
            <a:pPr marL="184150" marR="3002915" indent="-171450">
              <a:lnSpc>
                <a:spcPts val="1260"/>
              </a:lnSpc>
              <a:spcBef>
                <a:spcPts val="60"/>
              </a:spcBef>
              <a:buFont typeface="Arial" panose="020B0604020202020204" pitchFamily="34" charset="0"/>
              <a:buChar char="•"/>
            </a:pPr>
            <a:r>
              <a:rPr sz="1100" spc="-5" dirty="0">
                <a:solidFill>
                  <a:srgbClr val="36ABF2"/>
                </a:solidFill>
                <a:latin typeface="Arial"/>
                <a:cs typeface="Arial"/>
              </a:rPr>
              <a:t>Модуль с электромотором  Набор химической посуды</a:t>
            </a:r>
          </a:p>
          <a:p>
            <a:pPr marL="184150" marR="1670050" indent="-171450">
              <a:lnSpc>
                <a:spcPts val="1260"/>
              </a:lnSpc>
              <a:buFont typeface="Arial" panose="020B0604020202020204" pitchFamily="34" charset="0"/>
              <a:buChar char="•"/>
            </a:pPr>
            <a:r>
              <a:rPr sz="1100" spc="-5" dirty="0">
                <a:solidFill>
                  <a:srgbClr val="36ABF2"/>
                </a:solidFill>
                <a:latin typeface="Arial"/>
                <a:cs typeface="Arial"/>
              </a:rPr>
              <a:t>Измерительные приборы, спиртометр, термометры  Этаноловая топливная ячейка</a:t>
            </a:r>
          </a:p>
          <a:p>
            <a:pPr marL="184150" marR="5080" indent="-171450">
              <a:lnSpc>
                <a:spcPts val="1260"/>
              </a:lnSpc>
              <a:buFont typeface="Arial" panose="020B0604020202020204" pitchFamily="34" charset="0"/>
              <a:buChar char="•"/>
            </a:pPr>
            <a:r>
              <a:rPr sz="1100" spc="-5" dirty="0">
                <a:solidFill>
                  <a:srgbClr val="36ABF2"/>
                </a:solidFill>
                <a:latin typeface="Arial"/>
                <a:cs typeface="Arial"/>
              </a:rPr>
              <a:t>Подробные методические материалы и инструкции по проведению экспериментов  Эргономичный лоток для размещения на парте с ложементами для компонентов  Защита от неправильного соединения</a:t>
            </a:r>
          </a:p>
          <a:p>
            <a:pPr marL="184150" indent="-171450">
              <a:lnSpc>
                <a:spcPts val="1260"/>
              </a:lnSpc>
              <a:buFont typeface="Arial" panose="020B0604020202020204" pitchFamily="34" charset="0"/>
              <a:buChar char="•"/>
            </a:pPr>
            <a:r>
              <a:rPr sz="1100" spc="-5" dirty="0">
                <a:solidFill>
                  <a:srgbClr val="36ABF2"/>
                </a:solidFill>
                <a:latin typeface="Arial"/>
                <a:cs typeface="Arial"/>
              </a:rPr>
              <a:t>Безопасные соединительные разъемы и </a:t>
            </a:r>
            <a:r>
              <a:rPr sz="1100" spc="-5" dirty="0" err="1">
                <a:solidFill>
                  <a:srgbClr val="36ABF2"/>
                </a:solidFill>
                <a:latin typeface="Arial"/>
                <a:cs typeface="Arial"/>
              </a:rPr>
              <a:t>провода</a:t>
            </a:r>
            <a:r>
              <a:rPr sz="1100" spc="-5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100" spc="-5" dirty="0" smtClean="0">
                <a:solidFill>
                  <a:srgbClr val="36ABF2"/>
                </a:solidFill>
                <a:latin typeface="Arial"/>
                <a:cs typeface="Arial"/>
              </a:rPr>
              <a:t>4мм</a:t>
            </a:r>
            <a:endParaRPr sz="1100" spc="-5" dirty="0">
              <a:solidFill>
                <a:srgbClr val="36ABF2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28</a:t>
            </a:fld>
            <a:endParaRPr spc="-5" dirty="0"/>
          </a:p>
        </p:txBody>
      </p:sp>
      <p:sp>
        <p:nvSpPr>
          <p:cNvPr id="9" name="object 9"/>
          <p:cNvSpPr txBox="1"/>
          <p:nvPr/>
        </p:nvSpPr>
        <p:spPr>
          <a:xfrm>
            <a:off x="5447296" y="4663725"/>
            <a:ext cx="214185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5" dirty="0">
                <a:solidFill>
                  <a:srgbClr val="999999"/>
                </a:solidFill>
                <a:latin typeface="Arial"/>
                <a:cs typeface="Arial"/>
              </a:rPr>
              <a:t>ПРОЦЕСС БРОЖЕНИЯ </a:t>
            </a:r>
            <a:r>
              <a:rPr sz="900" b="1" dirty="0">
                <a:solidFill>
                  <a:srgbClr val="999999"/>
                </a:solidFill>
                <a:latin typeface="Arial"/>
                <a:cs typeface="Arial"/>
              </a:rPr>
              <a:t>И</a:t>
            </a:r>
            <a:r>
              <a:rPr sz="900" b="1" spc="-30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999999"/>
                </a:solidFill>
                <a:latin typeface="Arial"/>
                <a:cs typeface="Arial"/>
              </a:rPr>
              <a:t>ПЕРЕГОНКИ</a:t>
            </a:r>
            <a:endParaRPr sz="9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3785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0">
              <a:lnSpc>
                <a:spcPct val="100000"/>
              </a:lnSpc>
            </a:pPr>
            <a:r>
              <a:rPr sz="1500" spc="-5" dirty="0"/>
              <a:t>НАБОР </a:t>
            </a:r>
            <a:r>
              <a:rPr sz="1500" spc="-10" dirty="0"/>
              <a:t>«ТОПЛИВНЫЕ</a:t>
            </a:r>
            <a:r>
              <a:rPr sz="1500" spc="-30" dirty="0"/>
              <a:t> </a:t>
            </a:r>
            <a:r>
              <a:rPr sz="1500" spc="-10" dirty="0"/>
              <a:t>ЭЛЕМЕНТЫ»</a:t>
            </a:r>
            <a:endParaRPr sz="1500"/>
          </a:p>
        </p:txBody>
      </p:sp>
      <p:sp>
        <p:nvSpPr>
          <p:cNvPr id="3" name="object 3"/>
          <p:cNvSpPr/>
          <p:nvPr/>
        </p:nvSpPr>
        <p:spPr>
          <a:xfrm>
            <a:off x="5447296" y="907529"/>
            <a:ext cx="1697710" cy="1396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17498" y="1150063"/>
            <a:ext cx="1652701" cy="1133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88583" y="2453982"/>
            <a:ext cx="2711589" cy="17852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4500" y="762977"/>
            <a:ext cx="5118100" cy="34419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56540">
              <a:lnSpc>
                <a:spcPct val="100000"/>
              </a:lnSpc>
            </a:pPr>
            <a:r>
              <a:rPr sz="1100" b="1" spc="-10" dirty="0">
                <a:solidFill>
                  <a:srgbClr val="36ABF2"/>
                </a:solidFill>
                <a:latin typeface="Arial"/>
                <a:cs typeface="Arial"/>
              </a:rPr>
              <a:t>ИСПОЛЬЗОВАНИЕ </a:t>
            </a:r>
            <a:r>
              <a:rPr sz="1100" b="1" spc="-5" dirty="0">
                <a:solidFill>
                  <a:srgbClr val="36ABF2"/>
                </a:solidFill>
                <a:latin typeface="Arial"/>
                <a:cs typeface="Arial"/>
              </a:rPr>
              <a:t>ТОПЛИВНЫХ </a:t>
            </a:r>
            <a:r>
              <a:rPr sz="1100" b="1" spc="-10" dirty="0">
                <a:solidFill>
                  <a:srgbClr val="36ABF2"/>
                </a:solidFill>
                <a:latin typeface="Arial"/>
                <a:cs typeface="Arial"/>
              </a:rPr>
              <a:t>ЭЛЕМЕНТОВ </a:t>
            </a:r>
            <a:r>
              <a:rPr sz="1100" b="1" dirty="0">
                <a:solidFill>
                  <a:srgbClr val="36ABF2"/>
                </a:solidFill>
                <a:latin typeface="Arial"/>
                <a:cs typeface="Arial"/>
              </a:rPr>
              <a:t>ДЛЯ</a:t>
            </a:r>
            <a:r>
              <a:rPr sz="1100" b="1" spc="-25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36ABF2"/>
                </a:solidFill>
                <a:latin typeface="Arial"/>
                <a:cs typeface="Arial"/>
              </a:rPr>
              <a:t>ПОЛУЧЕНИЯ  ЭЛЕКТРОЭНЕРГИИ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00" i="1" spc="-5" dirty="0">
                <a:solidFill>
                  <a:srgbClr val="36ABF2"/>
                </a:solidFill>
                <a:latin typeface="Arial"/>
                <a:cs typeface="Arial"/>
              </a:rPr>
              <a:t>Быстрая и простая </a:t>
            </a:r>
            <a:r>
              <a:rPr sz="900" i="1" spc="-10" dirty="0">
                <a:solidFill>
                  <a:srgbClr val="36ABF2"/>
                </a:solidFill>
                <a:latin typeface="Arial"/>
                <a:cs typeface="Arial"/>
              </a:rPr>
              <a:t>схема </a:t>
            </a:r>
            <a:r>
              <a:rPr sz="900" i="1" dirty="0">
                <a:solidFill>
                  <a:srgbClr val="36ABF2"/>
                </a:solidFill>
                <a:latin typeface="Arial"/>
                <a:cs typeface="Arial"/>
              </a:rPr>
              <a:t>для </a:t>
            </a:r>
            <a:r>
              <a:rPr sz="900" i="1" spc="-5" dirty="0">
                <a:solidFill>
                  <a:srgbClr val="36ABF2"/>
                </a:solidFill>
                <a:latin typeface="Arial"/>
                <a:cs typeface="Arial"/>
              </a:rPr>
              <a:t>исследования различных типов топливных</a:t>
            </a:r>
            <a:r>
              <a:rPr sz="900" i="1" spc="85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900" i="1" spc="-5" dirty="0">
                <a:solidFill>
                  <a:srgbClr val="36ABF2"/>
                </a:solidFill>
                <a:latin typeface="Arial"/>
                <a:cs typeface="Arial"/>
              </a:rPr>
              <a:t>элементов</a:t>
            </a:r>
            <a:endParaRPr sz="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25" dirty="0">
                <a:solidFill>
                  <a:srgbClr val="36ABF2"/>
                </a:solidFill>
                <a:latin typeface="Arial"/>
                <a:cs typeface="Arial"/>
              </a:rPr>
              <a:t>СОСТАВ</a:t>
            </a:r>
            <a:r>
              <a:rPr sz="1100" b="1" spc="-80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100" b="1" spc="-15" dirty="0">
                <a:solidFill>
                  <a:srgbClr val="36ABF2"/>
                </a:solidFill>
                <a:latin typeface="Arial"/>
                <a:cs typeface="Arial"/>
              </a:rPr>
              <a:t>НАБОРА:</a:t>
            </a:r>
            <a:endParaRPr sz="1100" dirty="0">
              <a:latin typeface="Arial"/>
              <a:cs typeface="Arial"/>
            </a:endParaRPr>
          </a:p>
          <a:p>
            <a:pPr marL="184150" marR="1409700" indent="-171450">
              <a:spcBef>
                <a:spcPts val="160"/>
              </a:spcBef>
              <a:buFont typeface="Arial" panose="020B0604020202020204" pitchFamily="34" charset="0"/>
              <a:buChar char="•"/>
            </a:pPr>
            <a:r>
              <a:rPr sz="1100" spc="-5" dirty="0">
                <a:solidFill>
                  <a:srgbClr val="36ABF2"/>
                </a:solidFill>
                <a:latin typeface="Arial"/>
                <a:cs typeface="Arial"/>
              </a:rPr>
              <a:t>Модуль твердооксидного топливного элемента (ТОТЭ)  Модуль топливного элемента с протонообменной мембраной  Модуль электролизера</a:t>
            </a:r>
          </a:p>
          <a:p>
            <a:pPr marL="184150" indent="-171450">
              <a:spcBef>
                <a:spcPts val="625"/>
              </a:spcBef>
              <a:buFont typeface="Arial" panose="020B0604020202020204" pitchFamily="34" charset="0"/>
              <a:buChar char="•"/>
            </a:pPr>
            <a:r>
              <a:rPr sz="1100" spc="-5" dirty="0">
                <a:solidFill>
                  <a:srgbClr val="36ABF2"/>
                </a:solidFill>
                <a:latin typeface="Arial"/>
                <a:cs typeface="Arial"/>
              </a:rPr>
              <a:t>Потенциометр</a:t>
            </a:r>
          </a:p>
          <a:p>
            <a:pPr marL="184150" marR="3077210" indent="-171450">
              <a:buFont typeface="Arial" panose="020B0604020202020204" pitchFamily="34" charset="0"/>
              <a:buChar char="•"/>
            </a:pPr>
            <a:r>
              <a:rPr sz="1100" spc="-5" dirty="0">
                <a:solidFill>
                  <a:srgbClr val="36ABF2"/>
                </a:solidFill>
                <a:latin typeface="Arial"/>
                <a:cs typeface="Arial"/>
              </a:rPr>
              <a:t>Модуль с солнечной батареей  Измерительные приборы</a:t>
            </a:r>
          </a:p>
          <a:p>
            <a:pPr marL="184150" marR="279400" indent="-171450">
              <a:buFont typeface="Arial" panose="020B0604020202020204" pitchFamily="34" charset="0"/>
              <a:buChar char="•"/>
            </a:pPr>
            <a:r>
              <a:rPr sz="1100" spc="-5" dirty="0">
                <a:solidFill>
                  <a:srgbClr val="36ABF2"/>
                </a:solidFill>
                <a:latin typeface="Arial"/>
                <a:cs typeface="Arial"/>
              </a:rPr>
              <a:t>Подробные методические материалы и инструкции по проведению экспериментов  Эргономичный лоток для размещения на парте с ложементами для компонентов  Защита от неправильного соединения</a:t>
            </a:r>
          </a:p>
          <a:p>
            <a:pPr marL="171450" indent="-171450">
              <a:spcBef>
                <a:spcPts val="15"/>
              </a:spcBef>
              <a:buFont typeface="Arial" panose="020B0604020202020204" pitchFamily="34" charset="0"/>
              <a:buChar char="•"/>
            </a:pPr>
            <a:endParaRPr sz="1100" spc="-5" dirty="0">
              <a:solidFill>
                <a:srgbClr val="36ABF2"/>
              </a:solidFill>
              <a:latin typeface="Arial"/>
              <a:cs typeface="Arial"/>
            </a:endParaRPr>
          </a:p>
          <a:p>
            <a:pPr marL="184150" indent="-171450"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1100" spc="-5" dirty="0">
                <a:solidFill>
                  <a:srgbClr val="36ABF2"/>
                </a:solidFill>
                <a:latin typeface="Arial"/>
                <a:cs typeface="Arial"/>
              </a:rPr>
              <a:t>Безопасные соединительные разъемы и провода 4мм</a:t>
            </a:r>
          </a:p>
          <a:p>
            <a:pPr marL="171450" indent="-171450">
              <a:spcBef>
                <a:spcPts val="15"/>
              </a:spcBef>
              <a:buFont typeface="Arial" panose="020B0604020202020204" pitchFamily="34" charset="0"/>
              <a:buChar char="•"/>
            </a:pPr>
            <a:endParaRPr sz="1100" spc="-5" dirty="0">
              <a:solidFill>
                <a:srgbClr val="36ABF2"/>
              </a:solidFill>
              <a:latin typeface="Arial"/>
              <a:cs typeface="Arial"/>
            </a:endParaRPr>
          </a:p>
          <a:p>
            <a:pPr marL="184150" indent="-171450"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1100" spc="-5" dirty="0">
                <a:solidFill>
                  <a:srgbClr val="36ABF2"/>
                </a:solidFill>
                <a:latin typeface="Arial"/>
                <a:cs typeface="Arial"/>
              </a:rPr>
              <a:t>Набор предназначен для использования группой из 2-3 учеников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29</a:t>
            </a:fld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444500" y="4533953"/>
            <a:ext cx="4391025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10" dirty="0">
                <a:solidFill>
                  <a:srgbClr val="999999"/>
                </a:solidFill>
                <a:latin typeface="Arial"/>
                <a:cs typeface="Arial"/>
              </a:rPr>
              <a:t>КАКОВА </a:t>
            </a:r>
            <a:r>
              <a:rPr sz="900" b="1" spc="-5" dirty="0">
                <a:solidFill>
                  <a:srgbClr val="999999"/>
                </a:solidFill>
                <a:latin typeface="Arial"/>
                <a:cs typeface="Arial"/>
              </a:rPr>
              <a:t>ФУНКЦИЯ</a:t>
            </a:r>
            <a:r>
              <a:rPr sz="900" b="1" spc="-7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999999"/>
                </a:solidFill>
                <a:latin typeface="Arial"/>
                <a:cs typeface="Arial"/>
              </a:rPr>
              <a:t>ЭЛЕКТРОЛИЗЕРА?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b="1" spc="-10" dirty="0">
                <a:solidFill>
                  <a:srgbClr val="999999"/>
                </a:solidFill>
                <a:latin typeface="Arial"/>
                <a:cs typeface="Arial"/>
              </a:rPr>
              <a:t>ЧТО </a:t>
            </a:r>
            <a:r>
              <a:rPr sz="900" b="1" dirty="0">
                <a:solidFill>
                  <a:srgbClr val="999999"/>
                </a:solidFill>
                <a:latin typeface="Arial"/>
                <a:cs typeface="Arial"/>
              </a:rPr>
              <a:t>ДЕЛАЕТ </a:t>
            </a:r>
            <a:r>
              <a:rPr sz="900" b="1" spc="-5" dirty="0">
                <a:solidFill>
                  <a:srgbClr val="999999"/>
                </a:solidFill>
                <a:latin typeface="Arial"/>
                <a:cs typeface="Arial"/>
              </a:rPr>
              <a:t>ТОПЛИВНЫЙ ЭЛЕМЕНТ С ПРОТОНООБМЕННОЙ</a:t>
            </a:r>
            <a:r>
              <a:rPr sz="900" b="1" spc="10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999999"/>
                </a:solidFill>
                <a:latin typeface="Arial"/>
                <a:cs typeface="Arial"/>
              </a:rPr>
              <a:t>МЕМБРАНОЙ?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47296" y="4533953"/>
            <a:ext cx="3277870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b="1" spc="-10" dirty="0">
                <a:solidFill>
                  <a:srgbClr val="999999"/>
                </a:solidFill>
                <a:latin typeface="Arial"/>
                <a:cs typeface="Arial"/>
              </a:rPr>
              <a:t>ХАРАКТЕРИСТИКИ </a:t>
            </a:r>
            <a:r>
              <a:rPr sz="900" b="1" dirty="0">
                <a:solidFill>
                  <a:srgbClr val="999999"/>
                </a:solidFill>
                <a:latin typeface="Arial"/>
                <a:cs typeface="Arial"/>
              </a:rPr>
              <a:t>И ПРИМЕНЕНИЕ </a:t>
            </a:r>
            <a:r>
              <a:rPr sz="900" b="1" spc="-10" dirty="0">
                <a:solidFill>
                  <a:srgbClr val="999999"/>
                </a:solidFill>
                <a:latin typeface="Arial"/>
                <a:cs typeface="Arial"/>
              </a:rPr>
              <a:t>ТВЕРДООКСИДНОГО  </a:t>
            </a:r>
            <a:r>
              <a:rPr sz="900" b="1" spc="-5" dirty="0">
                <a:solidFill>
                  <a:srgbClr val="999999"/>
                </a:solidFill>
                <a:latin typeface="Arial"/>
                <a:cs typeface="Arial"/>
              </a:rPr>
              <a:t>ТОПЛИВНОГО</a:t>
            </a:r>
            <a:r>
              <a:rPr sz="900" b="1" spc="-6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900" b="1" spc="-15" dirty="0">
                <a:solidFill>
                  <a:srgbClr val="999999"/>
                </a:solidFill>
                <a:latin typeface="Arial"/>
                <a:cs typeface="Arial"/>
              </a:rPr>
              <a:t>ЭЛЕМЕНТА</a:t>
            </a:r>
            <a:endParaRPr sz="9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674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300" y="103276"/>
            <a:ext cx="5756910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20" dirty="0" smtClean="0">
                <a:solidFill>
                  <a:srgbClr val="FFFFFF"/>
                </a:solidFill>
                <a:latin typeface="Arial"/>
                <a:cs typeface="Arial"/>
              </a:rPr>
              <a:t>КОНСТРУКТОРСКОЕ </a:t>
            </a:r>
            <a:r>
              <a:rPr sz="1700" spc="-15" dirty="0" smtClean="0">
                <a:solidFill>
                  <a:srgbClr val="FFFFFF"/>
                </a:solidFill>
                <a:latin typeface="Arial"/>
                <a:cs typeface="Arial"/>
              </a:rPr>
              <a:t>БЮРО</a:t>
            </a:r>
            <a:endParaRPr lang="ru-RU" sz="1700" spc="-15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-1771" y="719996"/>
            <a:ext cx="9147543" cy="415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224000"/>
            <a:ext cx="6753859" cy="834390"/>
          </a:xfrm>
          <a:custGeom>
            <a:avLst/>
            <a:gdLst/>
            <a:ahLst/>
            <a:cxnLst/>
            <a:rect l="l" t="t" r="r" b="b"/>
            <a:pathLst>
              <a:path w="6753859" h="834389">
                <a:moveTo>
                  <a:pt x="6753377" y="0"/>
                </a:moveTo>
                <a:lnTo>
                  <a:pt x="0" y="0"/>
                </a:lnTo>
                <a:lnTo>
                  <a:pt x="0" y="834402"/>
                </a:lnTo>
                <a:lnTo>
                  <a:pt x="6336004" y="834402"/>
                </a:lnTo>
                <a:lnTo>
                  <a:pt x="6753377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49995" y="2430005"/>
            <a:ext cx="6894195" cy="834390"/>
          </a:xfrm>
          <a:custGeom>
            <a:avLst/>
            <a:gdLst/>
            <a:ahLst/>
            <a:cxnLst/>
            <a:rect l="l" t="t" r="r" b="b"/>
            <a:pathLst>
              <a:path w="6894195" h="834389">
                <a:moveTo>
                  <a:pt x="6894004" y="0"/>
                </a:moveTo>
                <a:lnTo>
                  <a:pt x="0" y="0"/>
                </a:lnTo>
                <a:lnTo>
                  <a:pt x="318008" y="834402"/>
                </a:lnTo>
                <a:lnTo>
                  <a:pt x="6894004" y="834402"/>
                </a:lnTo>
                <a:lnTo>
                  <a:pt x="6894004" y="0"/>
                </a:lnTo>
                <a:close/>
              </a:path>
            </a:pathLst>
          </a:custGeom>
          <a:solidFill>
            <a:srgbClr val="36AB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1995" y="3629591"/>
            <a:ext cx="7176134" cy="834390"/>
          </a:xfrm>
          <a:custGeom>
            <a:avLst/>
            <a:gdLst/>
            <a:ahLst/>
            <a:cxnLst/>
            <a:rect l="l" t="t" r="r" b="b"/>
            <a:pathLst>
              <a:path w="7176134" h="834389">
                <a:moveTo>
                  <a:pt x="7175995" y="0"/>
                </a:moveTo>
                <a:lnTo>
                  <a:pt x="0" y="0"/>
                </a:lnTo>
                <a:lnTo>
                  <a:pt x="0" y="834402"/>
                </a:lnTo>
                <a:lnTo>
                  <a:pt x="6905383" y="834402"/>
                </a:lnTo>
                <a:lnTo>
                  <a:pt x="7175995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5300" y="1327277"/>
            <a:ext cx="4620895" cy="561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10" dirty="0">
                <a:solidFill>
                  <a:schemeClr val="bg1"/>
                </a:solidFill>
                <a:latin typeface="Arial"/>
                <a:cs typeface="Arial"/>
              </a:rPr>
              <a:t>Разработка </a:t>
            </a:r>
            <a:r>
              <a:rPr sz="1700" dirty="0">
                <a:solidFill>
                  <a:schemeClr val="bg1"/>
                </a:solidFill>
                <a:latin typeface="Arial"/>
                <a:cs typeface="Arial"/>
              </a:rPr>
              <a:t>комплексных</a:t>
            </a:r>
            <a:r>
              <a:rPr sz="1700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bg1"/>
                </a:solidFill>
                <a:latin typeface="Arial"/>
                <a:cs typeface="Arial"/>
              </a:rPr>
              <a:t>решений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700" dirty="0">
                <a:solidFill>
                  <a:schemeClr val="bg1"/>
                </a:solidFill>
                <a:latin typeface="Arial"/>
                <a:cs typeface="Arial"/>
              </a:rPr>
              <a:t>по </a:t>
            </a:r>
            <a:r>
              <a:rPr sz="1700" spc="-5" dirty="0">
                <a:solidFill>
                  <a:schemeClr val="bg1"/>
                </a:solidFill>
                <a:latin typeface="Arial"/>
                <a:cs typeface="Arial"/>
              </a:rPr>
              <a:t>оснащению </a:t>
            </a:r>
            <a:r>
              <a:rPr sz="1700" spc="-15" dirty="0">
                <a:solidFill>
                  <a:schemeClr val="bg1"/>
                </a:solidFill>
                <a:latin typeface="Arial"/>
                <a:cs typeface="Arial"/>
              </a:rPr>
              <a:t>образовательных </a:t>
            </a:r>
            <a:r>
              <a:rPr sz="1700" spc="-5" dirty="0">
                <a:solidFill>
                  <a:schemeClr val="bg1"/>
                </a:solidFill>
                <a:latin typeface="Arial"/>
                <a:cs typeface="Arial"/>
              </a:rPr>
              <a:t>организаций</a:t>
            </a:r>
            <a:endParaRPr sz="17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2795219" y="2532430"/>
            <a:ext cx="4620895" cy="561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Разработка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индивидуальных</a:t>
            </a:r>
            <a:r>
              <a:rPr sz="17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решений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оснащению </a:t>
            </a: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образовательных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организаций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3135" y="3721392"/>
            <a:ext cx="5731510" cy="561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Проектирование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производство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нового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оборудования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для </a:t>
            </a: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образовательных</a:t>
            </a:r>
            <a:r>
              <a:rPr sz="17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организаций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05992"/>
            <a:ext cx="8940165" cy="546100"/>
          </a:xfrm>
          <a:custGeom>
            <a:avLst/>
            <a:gdLst/>
            <a:ahLst/>
            <a:cxnLst/>
            <a:rect l="l" t="t" r="r" b="b"/>
            <a:pathLst>
              <a:path w="8940165" h="546100">
                <a:moveTo>
                  <a:pt x="8764003" y="0"/>
                </a:moveTo>
                <a:lnTo>
                  <a:pt x="0" y="0"/>
                </a:lnTo>
                <a:lnTo>
                  <a:pt x="0" y="545998"/>
                </a:lnTo>
                <a:lnTo>
                  <a:pt x="8760002" y="545998"/>
                </a:lnTo>
                <a:lnTo>
                  <a:pt x="8939999" y="275996"/>
                </a:lnTo>
                <a:lnTo>
                  <a:pt x="8764003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86820"/>
            <a:ext cx="9139555" cy="61594"/>
          </a:xfrm>
          <a:custGeom>
            <a:avLst/>
            <a:gdLst/>
            <a:ahLst/>
            <a:cxnLst/>
            <a:rect l="l" t="t" r="r" b="b"/>
            <a:pathLst>
              <a:path w="9139555" h="61595">
                <a:moveTo>
                  <a:pt x="0" y="61175"/>
                </a:moveTo>
                <a:lnTo>
                  <a:pt x="0" y="0"/>
                </a:lnTo>
                <a:lnTo>
                  <a:pt x="9139567" y="0"/>
                </a:lnTo>
                <a:lnTo>
                  <a:pt x="9139567" y="61175"/>
                </a:lnTo>
                <a:lnTo>
                  <a:pt x="0" y="61175"/>
                </a:lnTo>
                <a:close/>
              </a:path>
            </a:pathLst>
          </a:custGeom>
          <a:solidFill>
            <a:srgbClr val="36AB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542290"/>
          </a:xfrm>
          <a:custGeom>
            <a:avLst/>
            <a:gdLst/>
            <a:ahLst/>
            <a:cxnLst/>
            <a:rect l="l" t="t" r="r" b="b"/>
            <a:pathLst>
              <a:path w="9144000" h="542290">
                <a:moveTo>
                  <a:pt x="0" y="541845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541845"/>
                </a:lnTo>
                <a:lnTo>
                  <a:pt x="0" y="541845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8068309" cy="481965"/>
          </a:xfrm>
          <a:custGeom>
            <a:avLst/>
            <a:gdLst/>
            <a:ahLst/>
            <a:cxnLst/>
            <a:rect l="l" t="t" r="r" b="b"/>
            <a:pathLst>
              <a:path w="8068309" h="481965">
                <a:moveTo>
                  <a:pt x="8068120" y="0"/>
                </a:moveTo>
                <a:lnTo>
                  <a:pt x="0" y="0"/>
                </a:lnTo>
                <a:lnTo>
                  <a:pt x="0" y="481571"/>
                </a:lnTo>
                <a:lnTo>
                  <a:pt x="7892995" y="481571"/>
                </a:lnTo>
                <a:lnTo>
                  <a:pt x="8068120" y="0"/>
                </a:lnTo>
                <a:close/>
              </a:path>
            </a:pathLst>
          </a:custGeom>
          <a:solidFill>
            <a:srgbClr val="36AB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37384" y="4845456"/>
            <a:ext cx="506730" cy="302895"/>
          </a:xfrm>
          <a:custGeom>
            <a:avLst/>
            <a:gdLst/>
            <a:ahLst/>
            <a:cxnLst/>
            <a:rect l="l" t="t" r="r" b="b"/>
            <a:pathLst>
              <a:path w="506729" h="302895">
                <a:moveTo>
                  <a:pt x="506615" y="0"/>
                </a:moveTo>
                <a:lnTo>
                  <a:pt x="0" y="0"/>
                </a:lnTo>
                <a:lnTo>
                  <a:pt x="111251" y="302539"/>
                </a:lnTo>
                <a:lnTo>
                  <a:pt x="504240" y="302539"/>
                </a:lnTo>
                <a:lnTo>
                  <a:pt x="506615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99996" y="78281"/>
            <a:ext cx="911999" cy="3757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6300" y="103276"/>
            <a:ext cx="2573655" cy="26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МОДУЛЬНЫЙ</a:t>
            </a:r>
            <a:r>
              <a:rPr sz="17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ПРИНЦИП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0715" y="1836013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>
                <a:moveTo>
                  <a:pt x="0" y="0"/>
                </a:moveTo>
                <a:lnTo>
                  <a:pt x="187286" y="0"/>
                </a:lnTo>
              </a:path>
            </a:pathLst>
          </a:custGeom>
          <a:ln w="12700">
            <a:solidFill>
              <a:srgbClr val="36AB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0000" y="1803603"/>
            <a:ext cx="89535" cy="65405"/>
          </a:xfrm>
          <a:custGeom>
            <a:avLst/>
            <a:gdLst/>
            <a:ahLst/>
            <a:cxnLst/>
            <a:rect l="l" t="t" r="r" b="b"/>
            <a:pathLst>
              <a:path w="89534" h="65405">
                <a:moveTo>
                  <a:pt x="89052" y="0"/>
                </a:moveTo>
                <a:lnTo>
                  <a:pt x="0" y="32410"/>
                </a:lnTo>
                <a:lnTo>
                  <a:pt x="89052" y="64820"/>
                </a:lnTo>
                <a:lnTo>
                  <a:pt x="89052" y="0"/>
                </a:lnTo>
                <a:close/>
              </a:path>
            </a:pathLst>
          </a:custGeom>
          <a:solidFill>
            <a:srgbClr val="36AB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833996"/>
            <a:ext cx="8940165" cy="546100"/>
          </a:xfrm>
          <a:custGeom>
            <a:avLst/>
            <a:gdLst/>
            <a:ahLst/>
            <a:cxnLst/>
            <a:rect l="l" t="t" r="r" b="b"/>
            <a:pathLst>
              <a:path w="8940165" h="546100">
                <a:moveTo>
                  <a:pt x="8764003" y="0"/>
                </a:moveTo>
                <a:lnTo>
                  <a:pt x="0" y="0"/>
                </a:lnTo>
                <a:lnTo>
                  <a:pt x="0" y="545998"/>
                </a:lnTo>
                <a:lnTo>
                  <a:pt x="8760002" y="545998"/>
                </a:lnTo>
                <a:lnTo>
                  <a:pt x="8939999" y="275996"/>
                </a:lnTo>
                <a:lnTo>
                  <a:pt x="8764003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2201989"/>
            <a:ext cx="8940165" cy="546100"/>
          </a:xfrm>
          <a:custGeom>
            <a:avLst/>
            <a:gdLst/>
            <a:ahLst/>
            <a:cxnLst/>
            <a:rect l="l" t="t" r="r" b="b"/>
            <a:pathLst>
              <a:path w="8940165" h="546100">
                <a:moveTo>
                  <a:pt x="8764003" y="0"/>
                </a:moveTo>
                <a:lnTo>
                  <a:pt x="0" y="0"/>
                </a:lnTo>
                <a:lnTo>
                  <a:pt x="0" y="545998"/>
                </a:lnTo>
                <a:lnTo>
                  <a:pt x="8760002" y="545998"/>
                </a:lnTo>
                <a:lnTo>
                  <a:pt x="8939999" y="275996"/>
                </a:lnTo>
                <a:lnTo>
                  <a:pt x="8764003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3606000"/>
            <a:ext cx="8940165" cy="546100"/>
          </a:xfrm>
          <a:custGeom>
            <a:avLst/>
            <a:gdLst/>
            <a:ahLst/>
            <a:cxnLst/>
            <a:rect l="l" t="t" r="r" b="b"/>
            <a:pathLst>
              <a:path w="8940165" h="546100">
                <a:moveTo>
                  <a:pt x="8764003" y="0"/>
                </a:moveTo>
                <a:lnTo>
                  <a:pt x="0" y="0"/>
                </a:lnTo>
                <a:lnTo>
                  <a:pt x="0" y="545998"/>
                </a:lnTo>
                <a:lnTo>
                  <a:pt x="8760002" y="545998"/>
                </a:lnTo>
                <a:lnTo>
                  <a:pt x="8939999" y="275996"/>
                </a:lnTo>
                <a:lnTo>
                  <a:pt x="8764003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55300" y="949274"/>
            <a:ext cx="2028825" cy="26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30" dirty="0">
                <a:solidFill>
                  <a:srgbClr val="36ABF2"/>
                </a:solidFill>
                <a:latin typeface="Arial"/>
                <a:cs typeface="Arial"/>
              </a:rPr>
              <a:t>СОСТАВ</a:t>
            </a:r>
            <a:r>
              <a:rPr sz="1700" spc="-65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36ABF2"/>
                </a:solidFill>
                <a:latin typeface="Arial"/>
                <a:cs typeface="Arial"/>
              </a:rPr>
              <a:t>МОДУЛЕЙ</a:t>
            </a:r>
            <a:endParaRPr sz="17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28001" y="1619999"/>
            <a:ext cx="982980" cy="387985"/>
          </a:xfrm>
          <a:custGeom>
            <a:avLst/>
            <a:gdLst/>
            <a:ahLst/>
            <a:cxnLst/>
            <a:rect l="l" t="t" r="r" b="b"/>
            <a:pathLst>
              <a:path w="982980" h="387985">
                <a:moveTo>
                  <a:pt x="0" y="387705"/>
                </a:moveTo>
                <a:lnTo>
                  <a:pt x="982624" y="387705"/>
                </a:lnTo>
                <a:lnTo>
                  <a:pt x="982624" y="0"/>
                </a:lnTo>
                <a:lnTo>
                  <a:pt x="0" y="0"/>
                </a:lnTo>
                <a:lnTo>
                  <a:pt x="0" y="387705"/>
                </a:lnTo>
                <a:close/>
              </a:path>
            </a:pathLst>
          </a:custGeom>
          <a:solidFill>
            <a:srgbClr val="36AB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15299" y="1587550"/>
            <a:ext cx="910590" cy="447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МОДУЛЬ 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ИНЖЕНЕРНОЙ  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ГРАФИКИ</a:t>
            </a:r>
            <a:endParaRPr sz="9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04964" y="2286000"/>
            <a:ext cx="1670050" cy="387985"/>
          </a:xfrm>
          <a:custGeom>
            <a:avLst/>
            <a:gdLst/>
            <a:ahLst/>
            <a:cxnLst/>
            <a:rect l="l" t="t" r="r" b="b"/>
            <a:pathLst>
              <a:path w="1670050" h="387985">
                <a:moveTo>
                  <a:pt x="0" y="387705"/>
                </a:moveTo>
                <a:lnTo>
                  <a:pt x="1669503" y="387705"/>
                </a:lnTo>
                <a:lnTo>
                  <a:pt x="1669503" y="0"/>
                </a:lnTo>
                <a:lnTo>
                  <a:pt x="0" y="0"/>
                </a:lnTo>
                <a:lnTo>
                  <a:pt x="0" y="387705"/>
                </a:lnTo>
                <a:close/>
              </a:path>
            </a:pathLst>
          </a:custGeom>
          <a:solidFill>
            <a:srgbClr val="36AB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92260" y="2253551"/>
            <a:ext cx="53340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950" spc="1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ЛЬ</a:t>
            </a:r>
            <a:endParaRPr sz="9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2260" y="2398941"/>
            <a:ext cx="152908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ТЕ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ТВЕННОН</a:t>
            </a:r>
            <a:r>
              <a:rPr sz="950" spc="-4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НЫХ</a:t>
            </a:r>
            <a:endParaRPr sz="9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2260" y="2544330"/>
            <a:ext cx="1039494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ИС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ЛЕДО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АНИЙ</a:t>
            </a:r>
            <a:endParaRPr sz="9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5300" y="4351276"/>
            <a:ext cx="1811655" cy="26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ЦЕНА</a:t>
            </a:r>
            <a:r>
              <a:rPr sz="17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МОДУЛЕЙ: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60522" y="4368547"/>
            <a:ext cx="123571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МИНИМ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ЛЬНАЯ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79216" y="3790646"/>
            <a:ext cx="77724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35" dirty="0">
                <a:solidFill>
                  <a:srgbClr val="36ABF2"/>
                </a:solidFill>
                <a:latin typeface="Arial"/>
                <a:cs typeface="Arial"/>
              </a:rPr>
              <a:t>Б</a:t>
            </a:r>
            <a:r>
              <a:rPr sz="1200" spc="-15" dirty="0">
                <a:solidFill>
                  <a:srgbClr val="36ABF2"/>
                </a:solidFill>
                <a:latin typeface="Arial"/>
                <a:cs typeface="Arial"/>
              </a:rPr>
              <a:t>АЗ</a:t>
            </a:r>
            <a:r>
              <a:rPr sz="1200" dirty="0">
                <a:solidFill>
                  <a:srgbClr val="36ABF2"/>
                </a:solidFill>
                <a:latin typeface="Arial"/>
                <a:cs typeface="Arial"/>
              </a:rPr>
              <a:t>ОВЫЙ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34906" y="2354922"/>
            <a:ext cx="1189355" cy="256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545" marR="5080" indent="-157480">
              <a:lnSpc>
                <a:spcPct val="100000"/>
              </a:lnSpc>
            </a:pPr>
            <a:r>
              <a:rPr sz="800" dirty="0">
                <a:solidFill>
                  <a:srgbClr val="36ABF2"/>
                </a:solidFill>
                <a:latin typeface="Arial"/>
                <a:cs typeface="Arial"/>
              </a:rPr>
              <a:t>ДЕМОН</a:t>
            </a:r>
            <a:r>
              <a:rPr sz="800" spc="-30" dirty="0">
                <a:solidFill>
                  <a:srgbClr val="36ABF2"/>
                </a:solidFill>
                <a:latin typeface="Arial"/>
                <a:cs typeface="Arial"/>
              </a:rPr>
              <a:t>С</a:t>
            </a:r>
            <a:r>
              <a:rPr sz="800" dirty="0">
                <a:solidFill>
                  <a:srgbClr val="36ABF2"/>
                </a:solidFill>
                <a:latin typeface="Arial"/>
                <a:cs typeface="Arial"/>
              </a:rPr>
              <a:t>Т</a:t>
            </a:r>
            <a:r>
              <a:rPr sz="800" spc="-55" dirty="0">
                <a:solidFill>
                  <a:srgbClr val="36ABF2"/>
                </a:solidFill>
                <a:latin typeface="Arial"/>
                <a:cs typeface="Arial"/>
              </a:rPr>
              <a:t>Р</a:t>
            </a:r>
            <a:r>
              <a:rPr sz="800" dirty="0">
                <a:solidFill>
                  <a:srgbClr val="36ABF2"/>
                </a:solidFill>
                <a:latin typeface="Arial"/>
                <a:cs typeface="Arial"/>
              </a:rPr>
              <a:t>АЦИОННОЕ  </a:t>
            </a:r>
            <a:r>
              <a:rPr sz="800" spc="-5" dirty="0">
                <a:solidFill>
                  <a:srgbClr val="36ABF2"/>
                </a:solidFill>
                <a:latin typeface="Arial"/>
                <a:cs typeface="Arial"/>
              </a:rPr>
              <a:t>ОБОРУДОВАНИЕ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67365" y="2356327"/>
            <a:ext cx="1483995" cy="233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9860">
              <a:lnSpc>
                <a:spcPct val="103600"/>
              </a:lnSpc>
            </a:pPr>
            <a:r>
              <a:rPr sz="700" spc="15" dirty="0">
                <a:solidFill>
                  <a:srgbClr val="36ABF2"/>
                </a:solidFill>
                <a:latin typeface="Arial"/>
                <a:cs typeface="Arial"/>
              </a:rPr>
              <a:t>СПЕЦИАЛИЗИРОВАННОЕ  ИНЖЕНЕРНОЕ</a:t>
            </a:r>
            <a:r>
              <a:rPr sz="700" spc="-60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36ABF2"/>
                </a:solidFill>
                <a:latin typeface="Arial"/>
                <a:cs typeface="Arial"/>
              </a:rPr>
              <a:t>ОБОРУДОВАНИЕ</a:t>
            </a:r>
            <a:endParaRPr sz="7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54750" y="2356327"/>
            <a:ext cx="1378585" cy="233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6695">
              <a:lnSpc>
                <a:spcPct val="103600"/>
              </a:lnSpc>
            </a:pPr>
            <a:r>
              <a:rPr sz="700" spc="15" dirty="0">
                <a:solidFill>
                  <a:srgbClr val="36ABF2"/>
                </a:solidFill>
                <a:latin typeface="Arial"/>
                <a:cs typeface="Arial"/>
              </a:rPr>
              <a:t>ИНДИВИДУАЛЬНЫЕ  ИЗМЕРИТЕЛЬНЫЕ</a:t>
            </a:r>
            <a:r>
              <a:rPr sz="700" spc="-55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36ABF2"/>
                </a:solidFill>
                <a:latin typeface="Arial"/>
                <a:cs typeface="Arial"/>
              </a:rPr>
              <a:t>СРЕДСТВА</a:t>
            </a:r>
            <a:endParaRPr sz="7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90954" y="2356327"/>
            <a:ext cx="879475" cy="233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 marR="5080" indent="-124460">
              <a:lnSpc>
                <a:spcPct val="103600"/>
              </a:lnSpc>
            </a:pPr>
            <a:r>
              <a:rPr sz="700" spc="25" dirty="0">
                <a:solidFill>
                  <a:srgbClr val="36ABF2"/>
                </a:solidFill>
                <a:latin typeface="Arial"/>
                <a:cs typeface="Arial"/>
              </a:rPr>
              <a:t>А</a:t>
            </a:r>
            <a:r>
              <a:rPr sz="700" spc="15" dirty="0">
                <a:solidFill>
                  <a:srgbClr val="36ABF2"/>
                </a:solidFill>
                <a:latin typeface="Arial"/>
                <a:cs typeface="Arial"/>
              </a:rPr>
              <a:t>Л</a:t>
            </a:r>
            <a:r>
              <a:rPr sz="700" spc="-60" dirty="0">
                <a:solidFill>
                  <a:srgbClr val="36ABF2"/>
                </a:solidFill>
                <a:latin typeface="Arial"/>
                <a:cs typeface="Arial"/>
              </a:rPr>
              <a:t>Ь</a:t>
            </a:r>
            <a:r>
              <a:rPr sz="700" spc="15" dirty="0">
                <a:solidFill>
                  <a:srgbClr val="36ABF2"/>
                </a:solidFill>
                <a:latin typeface="Arial"/>
                <a:cs typeface="Arial"/>
              </a:rPr>
              <a:t>ТЕРН</a:t>
            </a:r>
            <a:r>
              <a:rPr sz="700" spc="-45" dirty="0">
                <a:solidFill>
                  <a:srgbClr val="36ABF2"/>
                </a:solidFill>
                <a:latin typeface="Arial"/>
                <a:cs typeface="Arial"/>
              </a:rPr>
              <a:t>А</a:t>
            </a:r>
            <a:r>
              <a:rPr sz="700" spc="10" dirty="0">
                <a:solidFill>
                  <a:srgbClr val="36ABF2"/>
                </a:solidFill>
                <a:latin typeface="Arial"/>
                <a:cs typeface="Arial"/>
              </a:rPr>
              <a:t>ТИВНАЯ  </a:t>
            </a:r>
            <a:r>
              <a:rPr sz="700" spc="15" dirty="0">
                <a:solidFill>
                  <a:srgbClr val="36ABF2"/>
                </a:solidFill>
                <a:latin typeface="Arial"/>
                <a:cs typeface="Arial"/>
              </a:rPr>
              <a:t>ЭНЕРГЕТИКА</a:t>
            </a:r>
            <a:endParaRPr sz="7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32324" y="4368547"/>
            <a:ext cx="114490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АНДА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ТНАЯ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79415" y="3796589"/>
            <a:ext cx="120777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36ABF2"/>
                </a:solidFill>
                <a:latin typeface="Arial"/>
                <a:cs typeface="Arial"/>
              </a:rPr>
              <a:t>ПРОДВИНУТЫЙ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24141" y="4368547"/>
            <a:ext cx="131445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МА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СИМ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ЛЬНАЯ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79284" y="3796589"/>
            <a:ext cx="108585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36ABF2"/>
                </a:solidFill>
                <a:latin typeface="Arial"/>
                <a:cs typeface="Arial"/>
              </a:rPr>
              <a:t>Э</a:t>
            </a:r>
            <a:r>
              <a:rPr sz="1200" spc="-15" dirty="0">
                <a:solidFill>
                  <a:srgbClr val="36ABF2"/>
                </a:solidFill>
                <a:latin typeface="Arial"/>
                <a:cs typeface="Arial"/>
              </a:rPr>
              <a:t>К</a:t>
            </a:r>
            <a:r>
              <a:rPr sz="1200" dirty="0">
                <a:solidFill>
                  <a:srgbClr val="36ABF2"/>
                </a:solidFill>
                <a:latin typeface="Arial"/>
                <a:cs typeface="Arial"/>
              </a:rPr>
              <a:t>СПЕ</a:t>
            </a:r>
            <a:r>
              <a:rPr sz="1200" spc="-55" dirty="0">
                <a:solidFill>
                  <a:srgbClr val="36ABF2"/>
                </a:solidFill>
                <a:latin typeface="Arial"/>
                <a:cs typeface="Arial"/>
              </a:rPr>
              <a:t>Р</a:t>
            </a:r>
            <a:r>
              <a:rPr sz="1200" dirty="0">
                <a:solidFill>
                  <a:srgbClr val="36ABF2"/>
                </a:solidFill>
                <a:latin typeface="Arial"/>
                <a:cs typeface="Arial"/>
              </a:rPr>
              <a:t>ТНЫЙ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91294" y="949274"/>
            <a:ext cx="1090295" cy="26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45" dirty="0">
                <a:solidFill>
                  <a:srgbClr val="36ABF2"/>
                </a:solidFill>
                <a:latin typeface="Arial"/>
                <a:cs typeface="Arial"/>
              </a:rPr>
              <a:t>Б</a:t>
            </a:r>
            <a:r>
              <a:rPr sz="1700" spc="-20" dirty="0">
                <a:solidFill>
                  <a:srgbClr val="36ABF2"/>
                </a:solidFill>
                <a:latin typeface="Arial"/>
                <a:cs typeface="Arial"/>
              </a:rPr>
              <a:t>АЗ</a:t>
            </a:r>
            <a:r>
              <a:rPr sz="1700" dirty="0">
                <a:solidFill>
                  <a:srgbClr val="36ABF2"/>
                </a:solidFill>
                <a:latin typeface="Arial"/>
                <a:cs typeface="Arial"/>
              </a:rPr>
              <a:t>ОВЫЙ</a:t>
            </a:r>
            <a:endParaRPr sz="17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79277" y="949274"/>
            <a:ext cx="1592580" cy="26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36ABF2"/>
                </a:solidFill>
                <a:latin typeface="Arial"/>
                <a:cs typeface="Arial"/>
              </a:rPr>
              <a:t>П</a:t>
            </a:r>
            <a:r>
              <a:rPr sz="1700" spc="-40" dirty="0">
                <a:solidFill>
                  <a:srgbClr val="36ABF2"/>
                </a:solidFill>
                <a:latin typeface="Arial"/>
                <a:cs typeface="Arial"/>
              </a:rPr>
              <a:t>Р</a:t>
            </a:r>
            <a:r>
              <a:rPr sz="1700" spc="-5" dirty="0">
                <a:solidFill>
                  <a:srgbClr val="36ABF2"/>
                </a:solidFill>
                <a:latin typeface="Arial"/>
                <a:cs typeface="Arial"/>
              </a:rPr>
              <a:t>ОФИЛЬНЫЙ</a:t>
            </a:r>
            <a:endParaRPr sz="17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467246" y="949274"/>
            <a:ext cx="2082800" cy="26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36ABF2"/>
                </a:solidFill>
                <a:latin typeface="Arial"/>
                <a:cs typeface="Arial"/>
              </a:rPr>
              <a:t>ИННО</a:t>
            </a:r>
            <a:r>
              <a:rPr sz="1700" spc="-60" dirty="0">
                <a:solidFill>
                  <a:srgbClr val="36ABF2"/>
                </a:solidFill>
                <a:latin typeface="Arial"/>
                <a:cs typeface="Arial"/>
              </a:rPr>
              <a:t>В</a:t>
            </a:r>
            <a:r>
              <a:rPr sz="1700" dirty="0">
                <a:solidFill>
                  <a:srgbClr val="36ABF2"/>
                </a:solidFill>
                <a:latin typeface="Arial"/>
                <a:cs typeface="Arial"/>
              </a:rPr>
              <a:t>АЦИОННЫЙ</a:t>
            </a:r>
            <a:endParaRPr sz="17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013621" y="1503248"/>
            <a:ext cx="706374" cy="575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19443" y="1445693"/>
            <a:ext cx="642484" cy="6192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950479" y="1465124"/>
            <a:ext cx="601686" cy="5527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50705" y="2860611"/>
            <a:ext cx="622807" cy="6523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99992" y="2873298"/>
            <a:ext cx="96177" cy="6523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19524" y="2782506"/>
            <a:ext cx="702868" cy="7431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75999" y="2885290"/>
            <a:ext cx="38338" cy="6523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75999" y="2794508"/>
            <a:ext cx="949439" cy="7431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408000" y="2794508"/>
            <a:ext cx="54710" cy="7431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64528" y="2873730"/>
            <a:ext cx="834491" cy="6098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970405" y="2831054"/>
            <a:ext cx="587350" cy="6278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40715" y="2498407"/>
            <a:ext cx="307340" cy="0"/>
          </a:xfrm>
          <a:custGeom>
            <a:avLst/>
            <a:gdLst/>
            <a:ahLst/>
            <a:cxnLst/>
            <a:rect l="l" t="t" r="r" b="b"/>
            <a:pathLst>
              <a:path w="307340">
                <a:moveTo>
                  <a:pt x="0" y="0"/>
                </a:moveTo>
                <a:lnTo>
                  <a:pt x="307286" y="0"/>
                </a:lnTo>
              </a:path>
            </a:pathLst>
          </a:custGeom>
          <a:ln w="12700">
            <a:solidFill>
              <a:srgbClr val="36AB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0000" y="2465997"/>
            <a:ext cx="89535" cy="65405"/>
          </a:xfrm>
          <a:custGeom>
            <a:avLst/>
            <a:gdLst/>
            <a:ahLst/>
            <a:cxnLst/>
            <a:rect l="l" t="t" r="r" b="b"/>
            <a:pathLst>
              <a:path w="89534" h="65405">
                <a:moveTo>
                  <a:pt x="89052" y="0"/>
                </a:moveTo>
                <a:lnTo>
                  <a:pt x="0" y="32410"/>
                </a:lnTo>
                <a:lnTo>
                  <a:pt x="89052" y="64820"/>
                </a:lnTo>
                <a:lnTo>
                  <a:pt x="89052" y="0"/>
                </a:lnTo>
                <a:close/>
              </a:path>
            </a:pathLst>
          </a:custGeom>
          <a:solidFill>
            <a:srgbClr val="36AB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40715" y="3171596"/>
            <a:ext cx="164465" cy="0"/>
          </a:xfrm>
          <a:custGeom>
            <a:avLst/>
            <a:gdLst/>
            <a:ahLst/>
            <a:cxnLst/>
            <a:rect l="l" t="t" r="r" b="b"/>
            <a:pathLst>
              <a:path w="164465">
                <a:moveTo>
                  <a:pt x="0" y="0"/>
                </a:moveTo>
                <a:lnTo>
                  <a:pt x="164249" y="0"/>
                </a:lnTo>
              </a:path>
            </a:pathLst>
          </a:custGeom>
          <a:ln w="12700">
            <a:solidFill>
              <a:srgbClr val="36AB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40000" y="3139186"/>
            <a:ext cx="89535" cy="65405"/>
          </a:xfrm>
          <a:custGeom>
            <a:avLst/>
            <a:gdLst/>
            <a:ahLst/>
            <a:cxnLst/>
            <a:rect l="l" t="t" r="r" b="b"/>
            <a:pathLst>
              <a:path w="89534" h="65405">
                <a:moveTo>
                  <a:pt x="89052" y="0"/>
                </a:moveTo>
                <a:lnTo>
                  <a:pt x="0" y="32410"/>
                </a:lnTo>
                <a:lnTo>
                  <a:pt x="89052" y="64820"/>
                </a:lnTo>
                <a:lnTo>
                  <a:pt x="89052" y="0"/>
                </a:lnTo>
                <a:close/>
              </a:path>
            </a:pathLst>
          </a:custGeom>
          <a:solidFill>
            <a:srgbClr val="36AB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40715" y="3884408"/>
            <a:ext cx="164465" cy="0"/>
          </a:xfrm>
          <a:custGeom>
            <a:avLst/>
            <a:gdLst/>
            <a:ahLst/>
            <a:cxnLst/>
            <a:rect l="l" t="t" r="r" b="b"/>
            <a:pathLst>
              <a:path w="164465">
                <a:moveTo>
                  <a:pt x="0" y="0"/>
                </a:moveTo>
                <a:lnTo>
                  <a:pt x="164249" y="0"/>
                </a:lnTo>
              </a:path>
            </a:pathLst>
          </a:custGeom>
          <a:ln w="12700">
            <a:solidFill>
              <a:srgbClr val="36AB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40000" y="3851997"/>
            <a:ext cx="89535" cy="65405"/>
          </a:xfrm>
          <a:custGeom>
            <a:avLst/>
            <a:gdLst/>
            <a:ahLst/>
            <a:cxnLst/>
            <a:rect l="l" t="t" r="r" b="b"/>
            <a:pathLst>
              <a:path w="89534" h="65404">
                <a:moveTo>
                  <a:pt x="89052" y="0"/>
                </a:moveTo>
                <a:lnTo>
                  <a:pt x="0" y="32410"/>
                </a:lnTo>
                <a:lnTo>
                  <a:pt x="89052" y="64820"/>
                </a:lnTo>
                <a:lnTo>
                  <a:pt x="89052" y="0"/>
                </a:lnTo>
                <a:close/>
              </a:path>
            </a:pathLst>
          </a:custGeom>
          <a:solidFill>
            <a:srgbClr val="36AB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7994" y="1517992"/>
            <a:ext cx="172720" cy="2564765"/>
          </a:xfrm>
          <a:custGeom>
            <a:avLst/>
            <a:gdLst/>
            <a:ahLst/>
            <a:cxnLst/>
            <a:rect l="l" t="t" r="r" b="b"/>
            <a:pathLst>
              <a:path w="172720" h="2564765">
                <a:moveTo>
                  <a:pt x="0" y="2564231"/>
                </a:moveTo>
                <a:lnTo>
                  <a:pt x="172720" y="2564231"/>
                </a:lnTo>
                <a:lnTo>
                  <a:pt x="172720" y="0"/>
                </a:lnTo>
                <a:lnTo>
                  <a:pt x="0" y="0"/>
                </a:lnTo>
                <a:lnTo>
                  <a:pt x="0" y="2564231"/>
                </a:lnTo>
                <a:close/>
              </a:path>
            </a:pathLst>
          </a:custGeom>
          <a:solidFill>
            <a:srgbClr val="36AB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37534" y="1690484"/>
            <a:ext cx="241300" cy="24047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20"/>
              </a:lnSpc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ИНЖЕНЕРНЫЙ КЛ</a:t>
            </a:r>
            <a:r>
              <a:rPr sz="1700" spc="-4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СС</a:t>
            </a:r>
            <a:endParaRPr sz="17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04964" y="3041993"/>
            <a:ext cx="1679575" cy="242570"/>
          </a:xfrm>
          <a:custGeom>
            <a:avLst/>
            <a:gdLst/>
            <a:ahLst/>
            <a:cxnLst/>
            <a:rect l="l" t="t" r="r" b="b"/>
            <a:pathLst>
              <a:path w="1679575" h="242570">
                <a:moveTo>
                  <a:pt x="0" y="242315"/>
                </a:moveTo>
                <a:lnTo>
                  <a:pt x="1679041" y="242315"/>
                </a:lnTo>
                <a:lnTo>
                  <a:pt x="1679041" y="0"/>
                </a:lnTo>
                <a:lnTo>
                  <a:pt x="0" y="0"/>
                </a:lnTo>
                <a:lnTo>
                  <a:pt x="0" y="242315"/>
                </a:lnTo>
                <a:close/>
              </a:path>
            </a:pathLst>
          </a:custGeom>
          <a:solidFill>
            <a:srgbClr val="36AB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92260" y="3009557"/>
            <a:ext cx="1375410" cy="302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МОДУЛЬ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3D  П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950" spc="-4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ОТИПИ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АНИЯ</a:t>
            </a:r>
            <a:endParaRPr sz="95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804964" y="3689997"/>
            <a:ext cx="1679575" cy="387985"/>
          </a:xfrm>
          <a:custGeom>
            <a:avLst/>
            <a:gdLst/>
            <a:ahLst/>
            <a:cxnLst/>
            <a:rect l="l" t="t" r="r" b="b"/>
            <a:pathLst>
              <a:path w="1679575" h="387985">
                <a:moveTo>
                  <a:pt x="0" y="387705"/>
                </a:moveTo>
                <a:lnTo>
                  <a:pt x="1679041" y="387705"/>
                </a:lnTo>
                <a:lnTo>
                  <a:pt x="1679041" y="0"/>
                </a:lnTo>
                <a:lnTo>
                  <a:pt x="0" y="0"/>
                </a:lnTo>
                <a:lnTo>
                  <a:pt x="0" y="387705"/>
                </a:lnTo>
                <a:close/>
              </a:path>
            </a:pathLst>
          </a:custGeom>
          <a:solidFill>
            <a:srgbClr val="36AB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792260" y="3657549"/>
            <a:ext cx="53340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950" spc="1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ЛЬ</a:t>
            </a:r>
            <a:endParaRPr sz="9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92260" y="3802941"/>
            <a:ext cx="1528445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АВТОМАТИЗИРОВАННЫХ</a:t>
            </a:r>
            <a:endParaRPr sz="9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92260" y="3948331"/>
            <a:ext cx="1471295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ТЕХНИЧЕСКИХ</a:t>
            </a:r>
            <a:r>
              <a:rPr sz="9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СИСТЕМ</a:t>
            </a:r>
            <a:endParaRPr sz="95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762449" y="1477124"/>
            <a:ext cx="788267" cy="6529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30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618826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ct val="100000"/>
              </a:lnSpc>
            </a:pPr>
            <a:r>
              <a:rPr spc="-10" dirty="0"/>
              <a:t>КОНТАКТНАЯ</a:t>
            </a:r>
            <a:r>
              <a:rPr spc="-45" dirty="0"/>
              <a:t> </a:t>
            </a:r>
            <a:r>
              <a:rPr spc="-5" dirty="0"/>
              <a:t>ИНФОРМАЦИЯ: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3298" y="1553056"/>
            <a:ext cx="6871902" cy="8694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i="1" spc="-10" dirty="0">
                <a:latin typeface="Arial"/>
                <a:cs typeface="Arial"/>
              </a:rPr>
              <a:t>по вопросам комплексного оснащения </a:t>
            </a:r>
            <a:r>
              <a:rPr sz="1400" i="1" spc="-15" dirty="0" err="1">
                <a:latin typeface="Arial"/>
                <a:cs typeface="Arial"/>
              </a:rPr>
              <a:t>образовательных</a:t>
            </a:r>
            <a:r>
              <a:rPr sz="1400" i="1" spc="-15" dirty="0">
                <a:latin typeface="Arial"/>
                <a:cs typeface="Arial"/>
              </a:rPr>
              <a:t> </a:t>
            </a:r>
            <a:r>
              <a:rPr lang="ru-RU" sz="1400" i="1" spc="-15" dirty="0" smtClean="0">
                <a:latin typeface="Arial"/>
                <a:cs typeface="Arial"/>
              </a:rPr>
              <a:t> </a:t>
            </a:r>
            <a:r>
              <a:rPr sz="1400" i="1" spc="-10" dirty="0" err="1" smtClean="0">
                <a:latin typeface="Arial"/>
                <a:cs typeface="Arial"/>
              </a:rPr>
              <a:t>организаций</a:t>
            </a:r>
            <a:endParaRPr sz="1400" i="1" dirty="0">
              <a:latin typeface="Arial"/>
              <a:cs typeface="Arial"/>
            </a:endParaRPr>
          </a:p>
          <a:p>
            <a:pPr marL="12700" marR="1871345">
              <a:lnSpc>
                <a:spcPts val="1670"/>
              </a:lnSpc>
              <a:spcBef>
                <a:spcPts val="55"/>
              </a:spcBef>
            </a:pPr>
            <a:r>
              <a:rPr sz="1400" b="1" i="1" spc="-10" dirty="0">
                <a:solidFill>
                  <a:srgbClr val="3699D4"/>
                </a:solidFill>
                <a:latin typeface="Arial"/>
                <a:cs typeface="Arial"/>
              </a:rPr>
              <a:t>Савенкова </a:t>
            </a:r>
            <a:r>
              <a:rPr sz="1400" b="1" i="1" spc="-5" dirty="0">
                <a:solidFill>
                  <a:srgbClr val="3699D4"/>
                </a:solidFill>
                <a:latin typeface="Arial"/>
                <a:cs typeface="Arial"/>
              </a:rPr>
              <a:t>Ирина</a:t>
            </a:r>
            <a:r>
              <a:rPr sz="1400" b="1" i="1" spc="-80" dirty="0">
                <a:solidFill>
                  <a:srgbClr val="3699D4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3699D4"/>
                </a:solidFill>
                <a:latin typeface="Arial"/>
                <a:cs typeface="Arial"/>
              </a:rPr>
              <a:t>Анатольевна</a:t>
            </a:r>
            <a:r>
              <a:rPr sz="1400" i="1" spc="-10" dirty="0">
                <a:solidFill>
                  <a:srgbClr val="3699D4"/>
                </a:solidFill>
                <a:latin typeface="Arial"/>
                <a:cs typeface="Arial"/>
              </a:rPr>
              <a:t>,  </a:t>
            </a:r>
            <a:r>
              <a:rPr sz="1400" i="1" spc="-10" dirty="0">
                <a:latin typeface="Arial"/>
                <a:cs typeface="Arial"/>
              </a:rPr>
              <a:t>генеральный</a:t>
            </a:r>
            <a:r>
              <a:rPr sz="1400" i="1" spc="-8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директор</a:t>
            </a:r>
            <a:endParaRPr sz="1400" i="1" dirty="0">
              <a:latin typeface="Arial"/>
              <a:cs typeface="Arial"/>
            </a:endParaRPr>
          </a:p>
          <a:p>
            <a:pPr marL="12700">
              <a:lnSpc>
                <a:spcPts val="1610"/>
              </a:lnSpc>
            </a:pPr>
            <a:r>
              <a:rPr sz="1400" i="1" spc="-10" dirty="0">
                <a:latin typeface="Arial"/>
                <a:cs typeface="Arial"/>
              </a:rPr>
              <a:t>ООО </a:t>
            </a:r>
            <a:r>
              <a:rPr sz="1400" i="1" spc="-25" dirty="0">
                <a:latin typeface="Arial"/>
                <a:cs typeface="Arial"/>
              </a:rPr>
              <a:t>«Торговый </a:t>
            </a:r>
            <a:r>
              <a:rPr sz="1400" i="1" spc="-5" dirty="0">
                <a:latin typeface="Arial"/>
                <a:cs typeface="Arial"/>
              </a:rPr>
              <a:t>дом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«Просвещение-Регион»</a:t>
            </a:r>
            <a:endParaRPr sz="1400" i="1" dirty="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400" b="1" i="1" spc="-5" dirty="0">
                <a:solidFill>
                  <a:srgbClr val="3699D4"/>
                </a:solidFill>
                <a:latin typeface="Arial"/>
                <a:cs typeface="Arial"/>
              </a:rPr>
              <a:t>8 </a:t>
            </a:r>
            <a:r>
              <a:rPr sz="1400" b="1" i="1" spc="-5" dirty="0" smtClean="0">
                <a:solidFill>
                  <a:srgbClr val="3699D4"/>
                </a:solidFill>
                <a:latin typeface="Arial"/>
                <a:cs typeface="Arial"/>
              </a:rPr>
              <a:t>(</a:t>
            </a:r>
            <a:r>
              <a:rPr lang="ru-RU" sz="1400" b="1" i="1" spc="-5" dirty="0" smtClean="0">
                <a:solidFill>
                  <a:srgbClr val="3699D4"/>
                </a:solidFill>
                <a:latin typeface="Arial"/>
                <a:cs typeface="Arial"/>
              </a:rPr>
              <a:t>495</a:t>
            </a:r>
            <a:r>
              <a:rPr sz="1400" b="1" i="1" spc="-5" dirty="0" smtClean="0">
                <a:solidFill>
                  <a:srgbClr val="3699D4"/>
                </a:solidFill>
                <a:latin typeface="Arial"/>
                <a:cs typeface="Arial"/>
              </a:rPr>
              <a:t>)</a:t>
            </a:r>
            <a:r>
              <a:rPr sz="1400" b="1" i="1" spc="-90" dirty="0" smtClean="0">
                <a:solidFill>
                  <a:srgbClr val="3699D4"/>
                </a:solidFill>
                <a:latin typeface="Arial"/>
                <a:cs typeface="Arial"/>
              </a:rPr>
              <a:t> </a:t>
            </a:r>
            <a:r>
              <a:rPr lang="ru-RU" sz="1400" b="1" i="1" spc="-90" dirty="0" smtClean="0">
                <a:solidFill>
                  <a:srgbClr val="3699D4"/>
                </a:solidFill>
                <a:latin typeface="Arial"/>
                <a:cs typeface="Arial"/>
              </a:rPr>
              <a:t>789</a:t>
            </a:r>
            <a:r>
              <a:rPr sz="1400" b="1" i="1" spc="-5" dirty="0" smtClean="0">
                <a:solidFill>
                  <a:srgbClr val="3699D4"/>
                </a:solidFill>
                <a:latin typeface="Arial"/>
                <a:cs typeface="Arial"/>
              </a:rPr>
              <a:t>-</a:t>
            </a:r>
            <a:r>
              <a:rPr lang="ru-RU" sz="1400" b="1" i="1" spc="-5" dirty="0" smtClean="0">
                <a:solidFill>
                  <a:srgbClr val="3699D4"/>
                </a:solidFill>
                <a:latin typeface="Arial"/>
                <a:cs typeface="Arial"/>
              </a:rPr>
              <a:t>30</a:t>
            </a:r>
            <a:r>
              <a:rPr sz="1400" b="1" i="1" spc="-5" dirty="0" smtClean="0">
                <a:solidFill>
                  <a:srgbClr val="3699D4"/>
                </a:solidFill>
                <a:latin typeface="Arial"/>
                <a:cs typeface="Arial"/>
              </a:rPr>
              <a:t>-</a:t>
            </a:r>
            <a:r>
              <a:rPr lang="ru-RU" sz="1400" b="1" i="1" spc="-5" dirty="0" smtClean="0">
                <a:solidFill>
                  <a:srgbClr val="3699D4"/>
                </a:solidFill>
                <a:latin typeface="Arial"/>
                <a:cs typeface="Arial"/>
              </a:rPr>
              <a:t>4</a:t>
            </a:r>
            <a:r>
              <a:rPr sz="1400" b="1" i="1" spc="-5" dirty="0" smtClean="0">
                <a:solidFill>
                  <a:srgbClr val="3699D4"/>
                </a:solidFill>
                <a:latin typeface="Arial"/>
                <a:cs typeface="Arial"/>
              </a:rPr>
              <a:t>0</a:t>
            </a:r>
            <a:r>
              <a:rPr lang="ru-RU" sz="1400" b="1" i="1" spc="-5" dirty="0" smtClean="0">
                <a:solidFill>
                  <a:srgbClr val="3699D4"/>
                </a:solidFill>
                <a:latin typeface="Arial"/>
                <a:cs typeface="Arial"/>
              </a:rPr>
              <a:t> (доб. 4749)</a:t>
            </a:r>
            <a:endParaRPr sz="1400" i="1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756994"/>
            <a:ext cx="4644009" cy="1539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4009" y="2756998"/>
            <a:ext cx="4499991" cy="15162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622334"/>
            <a:ext cx="9144000" cy="179705"/>
          </a:xfrm>
          <a:custGeom>
            <a:avLst/>
            <a:gdLst/>
            <a:ahLst/>
            <a:cxnLst/>
            <a:rect l="l" t="t" r="r" b="b"/>
            <a:pathLst>
              <a:path w="9144000" h="179705">
                <a:moveTo>
                  <a:pt x="0" y="179285"/>
                </a:moveTo>
                <a:lnTo>
                  <a:pt x="9144000" y="179285"/>
                </a:lnTo>
                <a:lnTo>
                  <a:pt x="9144000" y="0"/>
                </a:lnTo>
                <a:lnTo>
                  <a:pt x="0" y="0"/>
                </a:lnTo>
                <a:lnTo>
                  <a:pt x="0" y="1792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247984"/>
            <a:ext cx="9144000" cy="179705"/>
          </a:xfrm>
          <a:custGeom>
            <a:avLst/>
            <a:gdLst/>
            <a:ahLst/>
            <a:cxnLst/>
            <a:rect l="l" t="t" r="r" b="b"/>
            <a:pathLst>
              <a:path w="9144000" h="179704">
                <a:moveTo>
                  <a:pt x="0" y="179285"/>
                </a:moveTo>
                <a:lnTo>
                  <a:pt x="9144000" y="179285"/>
                </a:lnTo>
                <a:lnTo>
                  <a:pt x="9144000" y="0"/>
                </a:lnTo>
                <a:lnTo>
                  <a:pt x="0" y="0"/>
                </a:lnTo>
                <a:lnTo>
                  <a:pt x="0" y="1792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31</a:t>
            </a:fld>
            <a:endParaRPr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1" y="178003"/>
            <a:ext cx="792479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ОСНАЩЕНИЕ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ШКОЛЫ </a:t>
            </a:r>
            <a:r>
              <a:rPr sz="1200" b="1" dirty="0" smtClean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СООТВЕТСТВИИ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lang="ru-RU" sz="1200" b="1" dirty="0" smtClean="0">
                <a:solidFill>
                  <a:srgbClr val="FFFFFF"/>
                </a:solidFill>
                <a:latin typeface="Arial"/>
                <a:cs typeface="Arial"/>
              </a:rPr>
              <a:t>ПЕРЕЧНЕМ </a:t>
            </a:r>
            <a:r>
              <a:rPr sz="1200" b="1" spc="-5" dirty="0" smtClean="0">
                <a:solidFill>
                  <a:srgbClr val="FFFFFF"/>
                </a:solidFill>
                <a:latin typeface="Arial"/>
                <a:cs typeface="Arial"/>
              </a:rPr>
              <a:t>(ПРИКАЗ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№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336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ОТ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30 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МАРТА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r>
              <a:rPr sz="1200" b="1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Г.)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20899" y="934059"/>
            <a:ext cx="5742940" cy="514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b="1" spc="-1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Входная </a:t>
            </a:r>
            <a:r>
              <a:rPr sz="1100" b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зона </a:t>
            </a:r>
            <a:r>
              <a:rPr sz="11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и </a:t>
            </a:r>
            <a:r>
              <a:rPr sz="1100" b="1" spc="-1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гардероб, </a:t>
            </a:r>
            <a:r>
              <a:rPr sz="11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коридоры и рекреации, </a:t>
            </a:r>
            <a:r>
              <a:rPr sz="1100" b="1" spc="-1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библиотека, </a:t>
            </a:r>
            <a:r>
              <a:rPr sz="1100" b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актовый зал, </a:t>
            </a:r>
            <a:r>
              <a:rPr sz="1100" b="1" spc="-1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столовая </a:t>
            </a:r>
            <a:r>
              <a:rPr sz="11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и  </a:t>
            </a:r>
            <a:r>
              <a:rPr sz="1100" b="1" spc="-1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пищеблок, </a:t>
            </a:r>
            <a:r>
              <a:rPr sz="1100" b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спортивный </a:t>
            </a:r>
            <a:r>
              <a:rPr sz="11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комплекс, </a:t>
            </a:r>
            <a:r>
              <a:rPr sz="1100" b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медицинский </a:t>
            </a:r>
            <a:r>
              <a:rPr sz="11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комплекс, </a:t>
            </a:r>
            <a:r>
              <a:rPr sz="1100" b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административные кабинеты,  серверная, </a:t>
            </a:r>
            <a:r>
              <a:rPr sz="11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wi-fi </a:t>
            </a:r>
            <a:r>
              <a:rPr sz="1100" b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зоны, </a:t>
            </a:r>
            <a:r>
              <a:rPr sz="1100" b="1" spc="-1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видеонаблюдение </a:t>
            </a:r>
            <a:r>
              <a:rPr sz="11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и</a:t>
            </a:r>
            <a:r>
              <a:rPr sz="1100" b="1" spc="5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др.</a:t>
            </a:r>
            <a:endParaRPr sz="11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89885" y="1800199"/>
            <a:ext cx="639127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b="1" spc="-1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Кабинет </a:t>
            </a:r>
            <a:r>
              <a:rPr sz="1100" b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начальной школы, </a:t>
            </a:r>
            <a:r>
              <a:rPr sz="11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мобильный </a:t>
            </a:r>
            <a:r>
              <a:rPr sz="1100" b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компьютерный </a:t>
            </a:r>
            <a:r>
              <a:rPr sz="11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класс, 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кабинет проектно-исследовательской деятельности</a:t>
            </a:r>
            <a:r>
              <a:rPr sz="1100" b="1" spc="-5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, </a:t>
            </a:r>
            <a:r>
              <a:rPr sz="1100" b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игровая, </a:t>
            </a:r>
            <a:r>
              <a:rPr sz="11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рекреация с </a:t>
            </a:r>
            <a:r>
              <a:rPr sz="1100" b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зоной для подвижных</a:t>
            </a:r>
            <a:r>
              <a:rPr sz="1100" b="1" spc="-1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игр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89885" y="2512390"/>
            <a:ext cx="6229350" cy="849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ct val="100000"/>
              </a:lnSpc>
              <a:defRPr sz="1100" spc="-1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b="1" dirty="0"/>
              <a:t>Русский язык и литература, родной язык и родная литература, иностранный язык, мобильный  лингафонный класс, история, обществоведения и экономики, географии, изобразительного  искусства и МХК, физики, химии, биологии (кабинет, лаборантская, лаборатория),  естествознания, математики, информатики, мобильный компьютерный класс, технологии, </a:t>
            </a:r>
            <a:r>
              <a:rPr b="1" dirty="0" err="1"/>
              <a:t>обж</a:t>
            </a:r>
            <a:r>
              <a:rPr b="1" dirty="0" smtClean="0"/>
              <a:t>, </a:t>
            </a:r>
            <a:r>
              <a:rPr b="1" dirty="0"/>
              <a:t>инженерно-технологический, медико-биологический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89885" y="3757534"/>
            <a:ext cx="645477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1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Естественнонаучная</a:t>
            </a:r>
            <a:r>
              <a:rPr sz="1100" b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и инженерная </a:t>
            </a:r>
            <a:r>
              <a:rPr sz="1100" b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лаборатории, студия </a:t>
            </a:r>
            <a:r>
              <a:rPr sz="11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дизайна, </a:t>
            </a:r>
            <a:r>
              <a:rPr sz="1100" b="1" spc="-1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издательский </a:t>
            </a:r>
            <a:r>
              <a:rPr sz="1100" b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центр,</a:t>
            </a:r>
            <a:r>
              <a:rPr sz="1100" b="1" spc="1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100" b="1" spc="15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школьная </a:t>
            </a:r>
            <a:r>
              <a:rPr sz="1100" b="1" spc="-1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телестудия</a:t>
            </a:r>
            <a:endParaRPr sz="11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00" y="859547"/>
            <a:ext cx="1531264" cy="496177"/>
          </a:xfrm>
          <a:custGeom>
            <a:avLst/>
            <a:gdLst/>
            <a:ahLst/>
            <a:cxnLst/>
            <a:rect l="l" t="t" r="r" b="b"/>
            <a:pathLst>
              <a:path w="1449070" h="279400">
                <a:moveTo>
                  <a:pt x="0" y="279400"/>
                </a:moveTo>
                <a:lnTo>
                  <a:pt x="1448993" y="279400"/>
                </a:lnTo>
                <a:lnTo>
                  <a:pt x="1448993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4299" y="933996"/>
            <a:ext cx="133032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i="1" dirty="0">
                <a:solidFill>
                  <a:srgbClr val="FFFFFF"/>
                </a:solidFill>
                <a:latin typeface="Arial"/>
                <a:cs typeface="Arial"/>
              </a:rPr>
              <a:t>ОБЩЕШК</a:t>
            </a:r>
            <a:r>
              <a:rPr sz="1100" b="1" i="1" spc="-3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100" b="1" i="1" dirty="0">
                <a:solidFill>
                  <a:srgbClr val="FFFFFF"/>
                </a:solidFill>
                <a:latin typeface="Arial"/>
                <a:cs typeface="Arial"/>
              </a:rPr>
              <a:t>ЛЬНЫЕ</a:t>
            </a:r>
            <a:endParaRPr sz="1100" i="1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4299" y="1101636"/>
            <a:ext cx="98171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i="1" dirty="0">
                <a:solidFill>
                  <a:srgbClr val="FFFFFF"/>
                </a:solidFill>
                <a:latin typeface="Arial"/>
                <a:cs typeface="Arial"/>
              </a:rPr>
              <a:t>ПОМЕЩЕНИЯ</a:t>
            </a:r>
            <a:endParaRPr sz="1100" i="1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4800" y="1883956"/>
            <a:ext cx="1259489" cy="373964"/>
          </a:xfrm>
          <a:custGeom>
            <a:avLst/>
            <a:gdLst/>
            <a:ahLst/>
            <a:cxnLst/>
            <a:rect l="l" t="t" r="r" b="b"/>
            <a:pathLst>
              <a:path w="970915" h="279400">
                <a:moveTo>
                  <a:pt x="0" y="279400"/>
                </a:moveTo>
                <a:lnTo>
                  <a:pt x="970419" y="279400"/>
                </a:lnTo>
                <a:lnTo>
                  <a:pt x="970419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4299" y="1883956"/>
            <a:ext cx="91821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i="1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100" b="1" i="1" spc="-9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100" b="1" i="1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100" b="1" i="1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100" b="1" i="1" dirty="0">
                <a:solidFill>
                  <a:srgbClr val="FFFFFF"/>
                </a:solidFill>
                <a:latin typeface="Arial"/>
                <a:cs typeface="Arial"/>
              </a:rPr>
              <a:t>ЛЬНАЯ</a:t>
            </a:r>
            <a:endParaRPr sz="1100" i="1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4299" y="2051596"/>
            <a:ext cx="55562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i="1" dirty="0">
                <a:solidFill>
                  <a:srgbClr val="FFFFFF"/>
                </a:solidFill>
                <a:latin typeface="Arial"/>
                <a:cs typeface="Arial"/>
              </a:rPr>
              <a:t>ШК</a:t>
            </a:r>
            <a:r>
              <a:rPr sz="1100" b="1" i="1" spc="-3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100" b="1" i="1" dirty="0">
                <a:solidFill>
                  <a:srgbClr val="FFFFFF"/>
                </a:solidFill>
                <a:latin typeface="Arial"/>
                <a:cs typeface="Arial"/>
              </a:rPr>
              <a:t>ЛА</a:t>
            </a:r>
            <a:endParaRPr sz="1100" i="1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4800" y="2498725"/>
            <a:ext cx="1258219" cy="410031"/>
          </a:xfrm>
          <a:custGeom>
            <a:avLst/>
            <a:gdLst/>
            <a:ahLst/>
            <a:cxnLst/>
            <a:rect l="l" t="t" r="r" b="b"/>
            <a:pathLst>
              <a:path w="1110615" h="279400">
                <a:moveTo>
                  <a:pt x="0" y="279400"/>
                </a:moveTo>
                <a:lnTo>
                  <a:pt x="1110602" y="279400"/>
                </a:lnTo>
                <a:lnTo>
                  <a:pt x="1110602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i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4299" y="2535999"/>
            <a:ext cx="103759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i="1" dirty="0">
                <a:solidFill>
                  <a:srgbClr val="FFFFFF"/>
                </a:solidFill>
                <a:latin typeface="Arial"/>
                <a:cs typeface="Arial"/>
              </a:rPr>
              <a:t>ПРЕДМЕТНЫЕ</a:t>
            </a:r>
            <a:endParaRPr sz="1100" i="1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4299" y="2703639"/>
            <a:ext cx="82867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i="1" dirty="0">
                <a:solidFill>
                  <a:srgbClr val="FFFFFF"/>
                </a:solidFill>
                <a:latin typeface="Arial"/>
                <a:cs typeface="Arial"/>
              </a:rPr>
              <a:t>КАБИНЕТЫ</a:t>
            </a:r>
            <a:endParaRPr sz="1100" i="1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4800" y="3450221"/>
            <a:ext cx="1639214" cy="717360"/>
          </a:xfrm>
          <a:custGeom>
            <a:avLst/>
            <a:gdLst/>
            <a:ahLst/>
            <a:cxnLst/>
            <a:rect l="l" t="t" r="r" b="b"/>
            <a:pathLst>
              <a:path w="1557020" h="614679">
                <a:moveTo>
                  <a:pt x="0" y="614680"/>
                </a:moveTo>
                <a:lnTo>
                  <a:pt x="1556994" y="614680"/>
                </a:lnTo>
                <a:lnTo>
                  <a:pt x="1556994" y="0"/>
                </a:lnTo>
                <a:lnTo>
                  <a:pt x="0" y="0"/>
                </a:lnTo>
                <a:lnTo>
                  <a:pt x="0" y="61468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i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4299" y="3450221"/>
            <a:ext cx="1418590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b="1" i="1" dirty="0">
                <a:solidFill>
                  <a:srgbClr val="FFFFFF"/>
                </a:solidFill>
                <a:latin typeface="Arial"/>
                <a:cs typeface="Arial"/>
              </a:rPr>
              <a:t>ДОП</a:t>
            </a:r>
            <a:r>
              <a:rPr sz="1100" b="1" i="1" spc="-3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100" b="1" i="1" dirty="0">
                <a:solidFill>
                  <a:srgbClr val="FFFFFF"/>
                </a:solidFill>
                <a:latin typeface="Arial"/>
                <a:cs typeface="Arial"/>
              </a:rPr>
              <a:t>ЛНИТЕЛЬНОЕ  </a:t>
            </a:r>
            <a:r>
              <a:rPr sz="1100" b="1" i="1" spc="-20" dirty="0">
                <a:solidFill>
                  <a:srgbClr val="FFFFFF"/>
                </a:solidFill>
                <a:latin typeface="Arial"/>
                <a:cs typeface="Arial"/>
              </a:rPr>
              <a:t>ОБРАЗОВАНИЕ</a:t>
            </a:r>
            <a:endParaRPr sz="1100" i="1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4299" y="3785499"/>
            <a:ext cx="114744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i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100" b="1" i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i="1" spc="-5" dirty="0">
                <a:solidFill>
                  <a:srgbClr val="FFFFFF"/>
                </a:solidFill>
                <a:latin typeface="Arial"/>
                <a:cs typeface="Arial"/>
              </a:rPr>
              <a:t>ВНЕУРОЧНАЯ</a:t>
            </a:r>
            <a:endParaRPr sz="1100" i="1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4299" y="3953139"/>
            <a:ext cx="118872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i="1" spc="-5" dirty="0">
                <a:solidFill>
                  <a:srgbClr val="FFFFFF"/>
                </a:solidFill>
                <a:latin typeface="Arial"/>
                <a:cs typeface="Arial"/>
              </a:rPr>
              <a:t>ДЕЯТЕЛЬНОСТЬ</a:t>
            </a:r>
            <a:endParaRPr sz="1100" i="1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4299" y="4403606"/>
            <a:ext cx="118999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ОБУСТРОЙСТВО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4299" y="4571246"/>
            <a:ext cx="97536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ТЕРРИ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ОРИИ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288755" y="859548"/>
            <a:ext cx="6654800" cy="685800"/>
          </a:xfrm>
          <a:custGeom>
            <a:avLst/>
            <a:gdLst/>
            <a:ahLst/>
            <a:cxnLst/>
            <a:rect l="l" t="t" r="r" b="b"/>
            <a:pathLst>
              <a:path w="6654800" h="685800">
                <a:moveTo>
                  <a:pt x="0" y="685698"/>
                </a:moveTo>
                <a:lnTo>
                  <a:pt x="6654495" y="685698"/>
                </a:lnTo>
                <a:lnTo>
                  <a:pt x="6654495" y="0"/>
                </a:lnTo>
                <a:lnTo>
                  <a:pt x="0" y="0"/>
                </a:lnTo>
                <a:lnTo>
                  <a:pt x="0" y="685698"/>
                </a:lnTo>
                <a:close/>
              </a:path>
            </a:pathLst>
          </a:custGeom>
          <a:ln w="12699">
            <a:solidFill>
              <a:srgbClr val="36AB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8755" y="1718805"/>
            <a:ext cx="6654800" cy="539115"/>
          </a:xfrm>
          <a:custGeom>
            <a:avLst/>
            <a:gdLst/>
            <a:ahLst/>
            <a:cxnLst/>
            <a:rect l="l" t="t" r="r" b="b"/>
            <a:pathLst>
              <a:path w="6654800" h="539114">
                <a:moveTo>
                  <a:pt x="0" y="538683"/>
                </a:moveTo>
                <a:lnTo>
                  <a:pt x="6654495" y="538683"/>
                </a:lnTo>
                <a:lnTo>
                  <a:pt x="6654495" y="0"/>
                </a:lnTo>
                <a:lnTo>
                  <a:pt x="0" y="0"/>
                </a:lnTo>
                <a:lnTo>
                  <a:pt x="0" y="538683"/>
                </a:lnTo>
                <a:close/>
              </a:path>
            </a:pathLst>
          </a:custGeom>
          <a:ln w="12700">
            <a:solidFill>
              <a:srgbClr val="36AB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88755" y="2431046"/>
            <a:ext cx="6654800" cy="1029969"/>
          </a:xfrm>
          <a:custGeom>
            <a:avLst/>
            <a:gdLst/>
            <a:ahLst/>
            <a:cxnLst/>
            <a:rect l="l" t="t" r="r" b="b"/>
            <a:pathLst>
              <a:path w="6654800" h="1029970">
                <a:moveTo>
                  <a:pt x="0" y="1029411"/>
                </a:moveTo>
                <a:lnTo>
                  <a:pt x="6654495" y="1029411"/>
                </a:lnTo>
                <a:lnTo>
                  <a:pt x="6654495" y="0"/>
                </a:lnTo>
                <a:lnTo>
                  <a:pt x="0" y="0"/>
                </a:lnTo>
                <a:lnTo>
                  <a:pt x="0" y="1029411"/>
                </a:lnTo>
                <a:close/>
              </a:path>
            </a:pathLst>
          </a:custGeom>
          <a:ln w="12700">
            <a:solidFill>
              <a:srgbClr val="36AB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88755" y="3680536"/>
            <a:ext cx="6654800" cy="487045"/>
          </a:xfrm>
          <a:custGeom>
            <a:avLst/>
            <a:gdLst/>
            <a:ahLst/>
            <a:cxnLst/>
            <a:rect l="l" t="t" r="r" b="b"/>
            <a:pathLst>
              <a:path w="6654800" h="487045">
                <a:moveTo>
                  <a:pt x="0" y="486879"/>
                </a:moveTo>
                <a:lnTo>
                  <a:pt x="6654495" y="486879"/>
                </a:lnTo>
                <a:lnTo>
                  <a:pt x="6654495" y="0"/>
                </a:lnTo>
                <a:lnTo>
                  <a:pt x="0" y="0"/>
                </a:lnTo>
                <a:lnTo>
                  <a:pt x="0" y="486879"/>
                </a:lnTo>
                <a:close/>
              </a:path>
            </a:pathLst>
          </a:custGeom>
          <a:ln w="12700">
            <a:solidFill>
              <a:srgbClr val="36AB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03171" y="1141196"/>
            <a:ext cx="473075" cy="0"/>
          </a:xfrm>
          <a:custGeom>
            <a:avLst/>
            <a:gdLst/>
            <a:ahLst/>
            <a:cxnLst/>
            <a:rect l="l" t="t" r="r" b="b"/>
            <a:pathLst>
              <a:path w="473075">
                <a:moveTo>
                  <a:pt x="0" y="0"/>
                </a:moveTo>
                <a:lnTo>
                  <a:pt x="472871" y="0"/>
                </a:lnTo>
              </a:path>
            </a:pathLst>
          </a:custGeom>
          <a:ln w="12700">
            <a:solidFill>
              <a:srgbClr val="36AB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 flipV="1">
            <a:off x="1564289" y="2055304"/>
            <a:ext cx="712160" cy="80930"/>
          </a:xfrm>
          <a:custGeom>
            <a:avLst/>
            <a:gdLst/>
            <a:ahLst/>
            <a:cxnLst/>
            <a:rect l="l" t="t" r="r" b="b"/>
            <a:pathLst>
              <a:path w="958850">
                <a:moveTo>
                  <a:pt x="0" y="0"/>
                </a:moveTo>
                <a:lnTo>
                  <a:pt x="958456" y="0"/>
                </a:lnTo>
              </a:path>
            </a:pathLst>
          </a:custGeom>
          <a:ln w="12700">
            <a:solidFill>
              <a:srgbClr val="36AB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 flipV="1">
            <a:off x="1564289" y="2720034"/>
            <a:ext cx="712160" cy="45719"/>
          </a:xfrm>
          <a:custGeom>
            <a:avLst/>
            <a:gdLst/>
            <a:ahLst/>
            <a:cxnLst/>
            <a:rect l="l" t="t" r="r" b="b"/>
            <a:pathLst>
              <a:path w="958850">
                <a:moveTo>
                  <a:pt x="0" y="0"/>
                </a:moveTo>
                <a:lnTo>
                  <a:pt x="958456" y="0"/>
                </a:lnTo>
              </a:path>
            </a:pathLst>
          </a:custGeom>
          <a:ln w="12700">
            <a:solidFill>
              <a:srgbClr val="36AB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20369" y="3908476"/>
            <a:ext cx="356080" cy="45719"/>
          </a:xfrm>
          <a:custGeom>
            <a:avLst/>
            <a:gdLst/>
            <a:ahLst/>
            <a:cxnLst/>
            <a:rect l="l" t="t" r="r" b="b"/>
            <a:pathLst>
              <a:path w="958850">
                <a:moveTo>
                  <a:pt x="0" y="0"/>
                </a:moveTo>
                <a:lnTo>
                  <a:pt x="958456" y="0"/>
                </a:lnTo>
              </a:path>
            </a:pathLst>
          </a:custGeom>
          <a:ln w="12700">
            <a:solidFill>
              <a:srgbClr val="36AB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xfrm>
            <a:off x="8758593" y="4900667"/>
            <a:ext cx="220345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r>
              <a:rPr lang="en-US" spc="-5" dirty="0" smtClean="0"/>
              <a:t>3</a:t>
            </a:r>
            <a:endParaRPr spc="-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ct val="100000"/>
              </a:lnSpc>
            </a:pPr>
            <a:r>
              <a:rPr b="1" spc="-15" dirty="0"/>
              <a:t>ВЗАИМОСВЯЗЬ</a:t>
            </a:r>
            <a:r>
              <a:rPr b="1" spc="-20" dirty="0"/>
              <a:t> ЭЛЕМЕНТОВ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48186" y="1810715"/>
            <a:ext cx="3046095" cy="1066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800"/>
              </a:lnSpc>
            </a:pPr>
            <a:r>
              <a:rPr sz="2400" b="1" i="1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ВСЕ </a:t>
            </a:r>
            <a:r>
              <a:rPr sz="2400" b="1" i="1" spc="-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ЭЛЕМЕНТЫ  </a:t>
            </a:r>
            <a:r>
              <a:rPr sz="2400" b="1" i="1" spc="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КОМПЛЕКТОВ  </a:t>
            </a:r>
            <a:r>
              <a:rPr sz="2400" b="1" i="1" spc="-3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2400" b="1" i="1" spc="1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ЗАИМОС</a:t>
            </a:r>
            <a:r>
              <a:rPr sz="2400" b="1" i="1" spc="-5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2400" b="1" i="1" spc="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ЯЗАНЫ</a:t>
            </a:r>
            <a:endParaRPr sz="2400" i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300" y="593725"/>
            <a:ext cx="4107179" cy="24711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899"/>
              </a:lnSpc>
            </a:pPr>
            <a:r>
              <a:rPr sz="1600" i="1" spc="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Для </a:t>
            </a:r>
            <a:r>
              <a:rPr sz="1600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организации </a:t>
            </a:r>
            <a:r>
              <a:rPr sz="1600" i="1" spc="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комфортной </a:t>
            </a:r>
            <a:r>
              <a:rPr sz="1600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среды </a:t>
            </a:r>
            <a:r>
              <a:rPr sz="1600" i="1" spc="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для  </a:t>
            </a:r>
            <a:r>
              <a:rPr sz="1600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образования </a:t>
            </a:r>
            <a:r>
              <a:rPr sz="1600" i="1" spc="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и </a:t>
            </a:r>
            <a:r>
              <a:rPr sz="1600" i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безопасного </a:t>
            </a:r>
            <a:r>
              <a:rPr sz="1600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пребывания </a:t>
            </a:r>
            <a:r>
              <a:rPr sz="1600" i="1" spc="-1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детей  </a:t>
            </a:r>
            <a:r>
              <a:rPr sz="1600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все </a:t>
            </a:r>
            <a:r>
              <a:rPr sz="1600" i="1" spc="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компоненты комплектов </a:t>
            </a:r>
            <a:r>
              <a:rPr sz="1600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подобраны </a:t>
            </a:r>
            <a:r>
              <a:rPr sz="1600" b="1" i="1" spc="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в  </a:t>
            </a:r>
            <a:r>
              <a:rPr sz="1600" b="1" i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соответствии </a:t>
            </a:r>
            <a:r>
              <a:rPr sz="1600" b="1" i="1" spc="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с </a:t>
            </a:r>
            <a:r>
              <a:rPr sz="1600" b="1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требованиями ФГОС, </a:t>
            </a:r>
            <a:r>
              <a:rPr sz="1600" b="1" i="1" spc="1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СанПиН  </a:t>
            </a:r>
            <a:r>
              <a:rPr sz="1600" b="1" i="1" spc="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и рекомендациями ведущих</a:t>
            </a:r>
            <a:r>
              <a:rPr sz="1600" b="1" i="1" spc="-8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i="1" spc="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специалистов</a:t>
            </a:r>
            <a:endParaRPr sz="1600" i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12700" marR="971550">
              <a:lnSpc>
                <a:spcPct val="100899"/>
              </a:lnSpc>
            </a:pPr>
            <a:r>
              <a:rPr sz="1600" i="1" spc="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в </a:t>
            </a:r>
            <a:r>
              <a:rPr sz="1600" i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области </a:t>
            </a:r>
            <a:r>
              <a:rPr sz="1600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образования </a:t>
            </a:r>
            <a:r>
              <a:rPr sz="1600" i="1" spc="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и </a:t>
            </a:r>
            <a:r>
              <a:rPr sz="1600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управления  </a:t>
            </a:r>
            <a:r>
              <a:rPr sz="1600" i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образовательной</a:t>
            </a:r>
            <a:r>
              <a:rPr sz="1600" i="1" spc="-3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организацией.</a:t>
            </a:r>
          </a:p>
        </p:txBody>
      </p:sp>
      <p:sp>
        <p:nvSpPr>
          <p:cNvPr id="5" name="object 5"/>
          <p:cNvSpPr/>
          <p:nvPr/>
        </p:nvSpPr>
        <p:spPr>
          <a:xfrm>
            <a:off x="458999" y="3054680"/>
            <a:ext cx="8234455" cy="11392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225239"/>
              </p:ext>
            </p:extLst>
          </p:nvPr>
        </p:nvGraphicFramePr>
        <p:xfrm>
          <a:off x="838200" y="4211045"/>
          <a:ext cx="7439089" cy="3796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6814"/>
                <a:gridCol w="1483118"/>
                <a:gridCol w="1011199"/>
                <a:gridCol w="1244980"/>
                <a:gridCol w="1132185"/>
                <a:gridCol w="1177511"/>
                <a:gridCol w="833282"/>
              </a:tblGrid>
              <a:tr h="189822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spc="-5" dirty="0">
                          <a:solidFill>
                            <a:srgbClr val="36ABF2"/>
                          </a:solidFill>
                          <a:latin typeface="Arial"/>
                          <a:cs typeface="Arial"/>
                        </a:rPr>
                        <a:t>Мебель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dirty="0">
                          <a:solidFill>
                            <a:srgbClr val="36ABF2"/>
                          </a:solidFill>
                          <a:latin typeface="Arial"/>
                          <a:cs typeface="Arial"/>
                        </a:rPr>
                        <a:t>Игровое</a:t>
                      </a:r>
                      <a:r>
                        <a:rPr sz="900" spc="-60" dirty="0">
                          <a:solidFill>
                            <a:srgbClr val="36ABF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36ABF2"/>
                          </a:solidFill>
                          <a:latin typeface="Arial"/>
                          <a:cs typeface="Arial"/>
                        </a:rPr>
                        <a:t>оборудование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spc="-5" dirty="0">
                          <a:solidFill>
                            <a:srgbClr val="36ABF2"/>
                          </a:solidFill>
                          <a:latin typeface="Arial"/>
                          <a:cs typeface="Arial"/>
                        </a:rPr>
                        <a:t>Методическая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spc="-10" dirty="0">
                          <a:solidFill>
                            <a:srgbClr val="36ABF2"/>
                          </a:solidFill>
                          <a:latin typeface="Arial"/>
                          <a:cs typeface="Arial"/>
                        </a:rPr>
                        <a:t>Мультимедийное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spc="-5" dirty="0">
                          <a:solidFill>
                            <a:srgbClr val="36ABF2"/>
                          </a:solidFill>
                          <a:latin typeface="Arial"/>
                          <a:cs typeface="Arial"/>
                        </a:rPr>
                        <a:t>Спортивное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244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spc="-5" dirty="0">
                          <a:solidFill>
                            <a:srgbClr val="36ABF2"/>
                          </a:solidFill>
                          <a:latin typeface="Arial"/>
                          <a:cs typeface="Arial"/>
                        </a:rPr>
                        <a:t>Детская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spc="-5" dirty="0">
                          <a:solidFill>
                            <a:srgbClr val="36ABF2"/>
                          </a:solidFill>
                          <a:latin typeface="Arial"/>
                          <a:cs typeface="Arial"/>
                        </a:rPr>
                        <a:t>Детская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89822"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ts val="1005"/>
                        </a:lnSpc>
                      </a:pPr>
                      <a:r>
                        <a:rPr sz="900" spc="-5" dirty="0">
                          <a:solidFill>
                            <a:srgbClr val="36ABF2"/>
                          </a:solidFill>
                          <a:latin typeface="Arial"/>
                          <a:cs typeface="Arial"/>
                        </a:rPr>
                        <a:t>литература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05"/>
                        </a:lnSpc>
                      </a:pPr>
                      <a:r>
                        <a:rPr sz="900" spc="-5" dirty="0">
                          <a:solidFill>
                            <a:srgbClr val="36ABF2"/>
                          </a:solidFill>
                          <a:latin typeface="Arial"/>
                          <a:cs typeface="Arial"/>
                        </a:rPr>
                        <a:t>оборудование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ts val="1005"/>
                        </a:lnSpc>
                      </a:pPr>
                      <a:r>
                        <a:rPr sz="900" spc="-5" dirty="0">
                          <a:solidFill>
                            <a:srgbClr val="36ABF2"/>
                          </a:solidFill>
                          <a:latin typeface="Arial"/>
                          <a:cs typeface="Arial"/>
                        </a:rPr>
                        <a:t>оборудование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244" algn="ctr">
                        <a:lnSpc>
                          <a:spcPts val="1005"/>
                        </a:lnSpc>
                      </a:pPr>
                      <a:r>
                        <a:rPr sz="900" spc="-5" dirty="0">
                          <a:solidFill>
                            <a:srgbClr val="36ABF2"/>
                          </a:solidFill>
                          <a:latin typeface="Arial"/>
                          <a:cs typeface="Arial"/>
                        </a:rPr>
                        <a:t>лаборатория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005"/>
                        </a:lnSpc>
                      </a:pPr>
                      <a:r>
                        <a:rPr sz="900" spc="5" dirty="0">
                          <a:solidFill>
                            <a:srgbClr val="36ABF2"/>
                          </a:solidFill>
                          <a:latin typeface="Arial"/>
                          <a:cs typeface="Arial"/>
                        </a:rPr>
                        <a:t>площадка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758593" y="4900667"/>
            <a:ext cx="220345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r>
              <a:rPr lang="en-US" spc="-5" dirty="0" smtClean="0"/>
              <a:t>4</a:t>
            </a:r>
            <a:endParaRPr spc="-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ct val="100000"/>
              </a:lnSpc>
            </a:pPr>
            <a:r>
              <a:rPr b="1" spc="-10" dirty="0"/>
              <a:t>ПРЕЕМСТВЕННОСТЬ</a:t>
            </a:r>
          </a:p>
        </p:txBody>
      </p:sp>
      <p:sp>
        <p:nvSpPr>
          <p:cNvPr id="3" name="object 3"/>
          <p:cNvSpPr/>
          <p:nvPr/>
        </p:nvSpPr>
        <p:spPr>
          <a:xfrm>
            <a:off x="2827604" y="764603"/>
            <a:ext cx="4624489" cy="1259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90326" y="2299326"/>
            <a:ext cx="621482" cy="7933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57329" y="2166061"/>
            <a:ext cx="827798" cy="9865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04406" y="2123998"/>
            <a:ext cx="1191647" cy="10348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00291" y="2222563"/>
            <a:ext cx="899617" cy="739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23679" y="3335384"/>
            <a:ext cx="706412" cy="7177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77856" y="3335383"/>
            <a:ext cx="655916" cy="7177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65458" y="3335383"/>
            <a:ext cx="655499" cy="7177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86564" y="3335384"/>
            <a:ext cx="655280" cy="6680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70369" y="3335652"/>
            <a:ext cx="653594" cy="6605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33700" y="4184322"/>
            <a:ext cx="815079" cy="7528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87217" y="4184323"/>
            <a:ext cx="924591" cy="75280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15200" y="4053123"/>
            <a:ext cx="471303" cy="8824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60004" y="571500"/>
            <a:ext cx="918844" cy="4518025"/>
          </a:xfrm>
          <a:custGeom>
            <a:avLst/>
            <a:gdLst/>
            <a:ahLst/>
            <a:cxnLst/>
            <a:rect l="l" t="t" r="r" b="b"/>
            <a:pathLst>
              <a:path w="918844" h="4518025">
                <a:moveTo>
                  <a:pt x="459168" y="0"/>
                </a:moveTo>
                <a:lnTo>
                  <a:pt x="0" y="306006"/>
                </a:lnTo>
                <a:lnTo>
                  <a:pt x="0" y="4518012"/>
                </a:lnTo>
                <a:lnTo>
                  <a:pt x="918298" y="4518012"/>
                </a:lnTo>
                <a:lnTo>
                  <a:pt x="918298" y="306006"/>
                </a:lnTo>
                <a:lnTo>
                  <a:pt x="45916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856332" y="1304849"/>
            <a:ext cx="48036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УЗ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xfrm>
            <a:off x="8758593" y="4900667"/>
            <a:ext cx="220345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r>
              <a:rPr lang="en-US" spc="-5" dirty="0"/>
              <a:t>5</a:t>
            </a:r>
            <a:endParaRPr spc="-5" dirty="0"/>
          </a:p>
        </p:txBody>
      </p:sp>
      <p:sp>
        <p:nvSpPr>
          <p:cNvPr id="20" name="object 20"/>
          <p:cNvSpPr txBox="1"/>
          <p:nvPr/>
        </p:nvSpPr>
        <p:spPr>
          <a:xfrm>
            <a:off x="1600200" y="2511881"/>
            <a:ext cx="80691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едж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76400" y="3523792"/>
            <a:ext cx="6525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ла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00200" y="4249520"/>
            <a:ext cx="78223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5420" marR="5080" indent="-173355">
              <a:lnSpc>
                <a:spcPct val="100000"/>
              </a:lnSpc>
            </a:pP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ский  сад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234" y="2166061"/>
            <a:ext cx="781064" cy="101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324" y="4203460"/>
            <a:ext cx="883894" cy="71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12" y="4184322"/>
            <a:ext cx="852920" cy="72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" y="163461"/>
            <a:ext cx="784860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ПРОФИЛЬНОЕ ОБУЧЕНИЕ – ПРЯМОЙ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КОРОТКИЙ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ПУТЬ ИЗ 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ШКОЛЫ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1050" b="1" spc="-15" dirty="0">
                <a:solidFill>
                  <a:srgbClr val="FFFFFF"/>
                </a:solidFill>
                <a:latin typeface="Arial"/>
                <a:cs typeface="Arial"/>
              </a:rPr>
              <a:t>ПРОИЗВОДСТВО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СВОЕМ</a:t>
            </a:r>
            <a:r>
              <a:rPr sz="105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РЕГИОНЕ</a:t>
            </a:r>
            <a:endParaRPr sz="1050" b="1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85899" y="2697060"/>
            <a:ext cx="277520" cy="611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3141254"/>
            <a:ext cx="2981045" cy="1708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39973" y="2403932"/>
            <a:ext cx="247788" cy="4597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4500" y="791946"/>
            <a:ext cx="243572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-5" dirty="0" smtClean="0">
                <a:solidFill>
                  <a:srgbClr val="36ABF2"/>
                </a:solidFill>
                <a:latin typeface="Arial"/>
                <a:cs typeface="Arial"/>
              </a:rPr>
              <a:t>ТЕХНОЛОГИИ</a:t>
            </a:r>
            <a:r>
              <a:rPr lang="ru-RU" sz="1300" b="1" spc="-5" dirty="0" smtClean="0">
                <a:solidFill>
                  <a:srgbClr val="36ABF2"/>
                </a:solidFill>
                <a:latin typeface="Arial"/>
                <a:cs typeface="Arial"/>
              </a:rPr>
              <a:t>, НЕОБХОДИМЫЕ РЕГИОНУ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9372" y="791946"/>
            <a:ext cx="1920239" cy="407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-10" dirty="0">
                <a:solidFill>
                  <a:srgbClr val="36ABF2"/>
                </a:solidFill>
                <a:latin typeface="Arial"/>
                <a:cs typeface="Arial"/>
              </a:rPr>
              <a:t>БЛИЗКО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b="1" spc="-5" dirty="0">
                <a:solidFill>
                  <a:srgbClr val="36ABF2"/>
                </a:solidFill>
                <a:latin typeface="Arial"/>
                <a:cs typeface="Arial"/>
              </a:rPr>
              <a:t>К</a:t>
            </a:r>
            <a:r>
              <a:rPr sz="1300" b="1" spc="-80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36ABF2"/>
                </a:solidFill>
                <a:latin typeface="Arial"/>
                <a:cs typeface="Arial"/>
              </a:rPr>
              <a:t>ПРОМЫШЛЕННОСТИ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59372" y="1340904"/>
            <a:ext cx="1950085" cy="605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300" b="1" dirty="0">
                <a:solidFill>
                  <a:srgbClr val="36ABF2"/>
                </a:solidFill>
                <a:latin typeface="Arial"/>
                <a:cs typeface="Arial"/>
              </a:rPr>
              <a:t>П</a:t>
            </a:r>
            <a:r>
              <a:rPr sz="1300" b="1" spc="-20" dirty="0">
                <a:solidFill>
                  <a:srgbClr val="36ABF2"/>
                </a:solidFill>
                <a:latin typeface="Arial"/>
                <a:cs typeface="Arial"/>
              </a:rPr>
              <a:t>Р</a:t>
            </a:r>
            <a:r>
              <a:rPr sz="1300" b="1" dirty="0">
                <a:solidFill>
                  <a:srgbClr val="36ABF2"/>
                </a:solidFill>
                <a:latin typeface="Arial"/>
                <a:cs typeface="Arial"/>
              </a:rPr>
              <a:t>ОФЕССИОН</a:t>
            </a:r>
            <a:r>
              <a:rPr sz="1300" b="1" spc="15" dirty="0">
                <a:solidFill>
                  <a:srgbClr val="36ABF2"/>
                </a:solidFill>
                <a:latin typeface="Arial"/>
                <a:cs typeface="Arial"/>
              </a:rPr>
              <a:t>А</a:t>
            </a:r>
            <a:r>
              <a:rPr sz="1300" b="1" dirty="0">
                <a:solidFill>
                  <a:srgbClr val="36ABF2"/>
                </a:solidFill>
                <a:latin typeface="Arial"/>
                <a:cs typeface="Arial"/>
              </a:rPr>
              <a:t>ЛЬНОЕ  </a:t>
            </a:r>
            <a:r>
              <a:rPr sz="1300" b="1" spc="-25" dirty="0">
                <a:solidFill>
                  <a:srgbClr val="36ABF2"/>
                </a:solidFill>
                <a:latin typeface="Arial"/>
                <a:cs typeface="Arial"/>
              </a:rPr>
              <a:t>МАСТЕРСТВО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b="1" spc="-5" dirty="0">
                <a:solidFill>
                  <a:srgbClr val="36ABF2"/>
                </a:solidFill>
                <a:latin typeface="Arial"/>
                <a:cs typeface="Arial"/>
              </a:rPr>
              <a:t>НА</a:t>
            </a:r>
            <a:r>
              <a:rPr sz="1300" b="1" spc="-85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36ABF2"/>
                </a:solidFill>
                <a:latin typeface="Arial"/>
                <a:cs typeface="Arial"/>
              </a:rPr>
              <a:t>ПРОИЗВОДСТВЕ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59372" y="2165908"/>
            <a:ext cx="1678305" cy="407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300" b="1" spc="-5" dirty="0">
                <a:solidFill>
                  <a:srgbClr val="36ABF2"/>
                </a:solidFill>
                <a:latin typeface="Arial"/>
                <a:cs typeface="Arial"/>
              </a:rPr>
              <a:t>ЭФФЕКТИВНАЯ  </a:t>
            </a:r>
            <a:r>
              <a:rPr sz="1300" b="1" spc="-15" dirty="0">
                <a:solidFill>
                  <a:srgbClr val="36ABF2"/>
                </a:solidFill>
                <a:latin typeface="Arial"/>
                <a:cs typeface="Arial"/>
              </a:rPr>
              <a:t>ПЕРЕДАЧА</a:t>
            </a:r>
            <a:r>
              <a:rPr sz="1300" b="1" spc="-55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36ABF2"/>
                </a:solidFill>
                <a:latin typeface="Arial"/>
                <a:cs typeface="Arial"/>
              </a:rPr>
              <a:t>ЗНАНИЙ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500" y="1421968"/>
            <a:ext cx="212979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solidFill>
                  <a:srgbClr val="36ABF2"/>
                </a:solidFill>
                <a:latin typeface="Arial"/>
                <a:cs typeface="Arial"/>
              </a:rPr>
              <a:t>ТЕХНИЧЕСКИЕ</a:t>
            </a:r>
            <a:r>
              <a:rPr sz="1300" b="1" spc="-100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36ABF2"/>
                </a:solidFill>
                <a:latin typeface="Arial"/>
                <a:cs typeface="Arial"/>
              </a:rPr>
              <a:t>НОВИНКИ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4500" y="1935483"/>
            <a:ext cx="1659889" cy="407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300" b="1" spc="-40" dirty="0">
                <a:solidFill>
                  <a:srgbClr val="36ABF2"/>
                </a:solidFill>
                <a:latin typeface="Arial"/>
                <a:cs typeface="Arial"/>
              </a:rPr>
              <a:t>В</a:t>
            </a:r>
            <a:r>
              <a:rPr sz="1300" b="1" dirty="0">
                <a:solidFill>
                  <a:srgbClr val="36ABF2"/>
                </a:solidFill>
                <a:latin typeface="Arial"/>
                <a:cs typeface="Arial"/>
              </a:rPr>
              <a:t>О</a:t>
            </a:r>
            <a:r>
              <a:rPr sz="1300" b="1" spc="-35" dirty="0">
                <a:solidFill>
                  <a:srgbClr val="36ABF2"/>
                </a:solidFill>
                <a:latin typeface="Arial"/>
                <a:cs typeface="Arial"/>
              </a:rPr>
              <a:t>С</a:t>
            </a:r>
            <a:r>
              <a:rPr sz="1300" b="1" dirty="0">
                <a:solidFill>
                  <a:srgbClr val="36ABF2"/>
                </a:solidFill>
                <a:latin typeface="Arial"/>
                <a:cs typeface="Arial"/>
              </a:rPr>
              <a:t>ТРЕБО</a:t>
            </a:r>
            <a:r>
              <a:rPr sz="1300" b="1" spc="-70" dirty="0">
                <a:solidFill>
                  <a:srgbClr val="36ABF2"/>
                </a:solidFill>
                <a:latin typeface="Arial"/>
                <a:cs typeface="Arial"/>
              </a:rPr>
              <a:t>В</a:t>
            </a:r>
            <a:r>
              <a:rPr sz="1300" b="1" dirty="0">
                <a:solidFill>
                  <a:srgbClr val="36ABF2"/>
                </a:solidFill>
                <a:latin typeface="Arial"/>
                <a:cs typeface="Arial"/>
              </a:rPr>
              <a:t>АННОЕ  </a:t>
            </a:r>
            <a:r>
              <a:rPr sz="1300" b="1" spc="-15" dirty="0">
                <a:solidFill>
                  <a:srgbClr val="36ABF2"/>
                </a:solidFill>
                <a:latin typeface="Arial"/>
                <a:cs typeface="Arial"/>
              </a:rPr>
              <a:t>ОБОРУДОВАНИЕ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4500" y="2573578"/>
            <a:ext cx="1949450" cy="407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300" b="1" spc="-20" dirty="0">
                <a:solidFill>
                  <a:srgbClr val="36ABF2"/>
                </a:solidFill>
                <a:latin typeface="Arial"/>
                <a:cs typeface="Arial"/>
              </a:rPr>
              <a:t>ОБРАЗОВАТЕЛЬНЫЕ  </a:t>
            </a:r>
            <a:r>
              <a:rPr sz="1300" b="1" spc="-40" dirty="0">
                <a:solidFill>
                  <a:srgbClr val="36ABF2"/>
                </a:solidFill>
                <a:latin typeface="Arial"/>
                <a:cs typeface="Arial"/>
              </a:rPr>
              <a:t>РЕЗУЛЬТАТЫ </a:t>
            </a:r>
            <a:r>
              <a:rPr sz="1300" b="1" spc="-5" dirty="0">
                <a:solidFill>
                  <a:srgbClr val="36ABF2"/>
                </a:solidFill>
                <a:latin typeface="Arial"/>
                <a:cs typeface="Arial"/>
              </a:rPr>
              <a:t>В</a:t>
            </a:r>
            <a:r>
              <a:rPr sz="1300" b="1" spc="-25" dirty="0">
                <a:solidFill>
                  <a:srgbClr val="36ABF2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36ABF2"/>
                </a:solidFill>
                <a:latin typeface="Arial"/>
                <a:cs typeface="Arial"/>
              </a:rPr>
              <a:t>ШКОЛЕ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72695" y="3887895"/>
            <a:ext cx="2378075" cy="80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300" b="1" i="1" spc="-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«ПРОСВЕЩЕНИЕ»  СОЕДИНЯЕТ</a:t>
            </a:r>
            <a:r>
              <a:rPr sz="1300" b="1" i="1" spc="-8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300" b="1" i="1" spc="-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ПОТРЕБНОСТИ  </a:t>
            </a:r>
            <a:r>
              <a:rPr sz="1300" b="1" i="1" spc="-2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ОБРАЗОВАНИЯ</a:t>
            </a:r>
            <a:endParaRPr sz="1300" i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b="1" i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И</a:t>
            </a:r>
            <a:r>
              <a:rPr sz="1300" b="1" i="1" spc="-8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300" b="1" i="1" spc="-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ПРОМЫШЛЕННОСТИ</a:t>
            </a:r>
            <a:endParaRPr sz="1300" i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41173" y="2709468"/>
            <a:ext cx="2387269" cy="10174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8758593" y="4900667"/>
            <a:ext cx="220345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r>
              <a:rPr lang="en-US" spc="-5" dirty="0"/>
              <a:t>6</a:t>
            </a:r>
            <a:endParaRPr spc="-5" dirty="0"/>
          </a:p>
        </p:txBody>
      </p:sp>
      <p:sp>
        <p:nvSpPr>
          <p:cNvPr id="17" name="object 3"/>
          <p:cNvSpPr/>
          <p:nvPr/>
        </p:nvSpPr>
        <p:spPr>
          <a:xfrm>
            <a:off x="2574290" y="791945"/>
            <a:ext cx="3902710" cy="27735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36525"/>
            <a:ext cx="3796029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ПРОФИЛЬНЫЙ ИНЖЕНЕРНЫЙ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КЛАСС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7266" y="1126186"/>
            <a:ext cx="6530975" cy="590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9800"/>
              </a:lnSpc>
            </a:pPr>
            <a:r>
              <a:rPr sz="1600" i="1" spc="-1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Развитие </a:t>
            </a:r>
            <a:r>
              <a:rPr sz="1600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у </a:t>
            </a:r>
            <a:r>
              <a:rPr sz="1600" i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школьников </a:t>
            </a:r>
            <a:r>
              <a:rPr sz="1600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навыков </a:t>
            </a:r>
            <a:r>
              <a:rPr sz="1600" i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практического </a:t>
            </a:r>
            <a:r>
              <a:rPr sz="1600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решения актуальных  </a:t>
            </a:r>
            <a:r>
              <a:rPr sz="1600" i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инженерно-технических </a:t>
            </a:r>
            <a:r>
              <a:rPr sz="1600" i="1" spc="-1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задач </a:t>
            </a:r>
            <a:r>
              <a:rPr sz="1600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и </a:t>
            </a:r>
            <a:r>
              <a:rPr sz="1600" i="1" spc="-1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работы </a:t>
            </a:r>
            <a:r>
              <a:rPr sz="1600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с</a:t>
            </a:r>
            <a:r>
              <a:rPr sz="1600" i="1" spc="1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техникой</a:t>
            </a:r>
            <a:endParaRPr sz="1600" i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47266" y="1888796"/>
            <a:ext cx="6400165" cy="563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ct val="119800"/>
              </a:lnSpc>
              <a:defRPr sz="1600" i="1" spc="-1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dirty="0"/>
              <a:t>Создание у школьников представления о престижности инженерии  как сферы профессиональной деятельности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47266" y="2651405"/>
            <a:ext cx="7215734" cy="563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ct val="119800"/>
              </a:lnSpc>
              <a:defRPr sz="1600" i="1" spc="-1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dirty="0"/>
              <a:t>Получение школьниками собственного опыта исследовательской  работы, проектирования и конструирования в различных областях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47304" y="3466242"/>
            <a:ext cx="6682296" cy="1181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ct val="119800"/>
              </a:lnSpc>
              <a:defRPr sz="1600" i="1" spc="-1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dirty="0"/>
              <a:t>Формирование научного и технического подхода к изучению мира</a:t>
            </a:r>
          </a:p>
          <a:p>
            <a:r>
              <a:rPr dirty="0"/>
              <a:t>на основе освоения естественнонаучных и технологических дисциплин,  интеграционных курсов и проектно-исследовательской деятельности</a:t>
            </a:r>
          </a:p>
        </p:txBody>
      </p:sp>
      <p:sp>
        <p:nvSpPr>
          <p:cNvPr id="13" name="object 13"/>
          <p:cNvSpPr/>
          <p:nvPr/>
        </p:nvSpPr>
        <p:spPr>
          <a:xfrm>
            <a:off x="791999" y="1961968"/>
            <a:ext cx="596900" cy="596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5499" y="1961968"/>
            <a:ext cx="457200" cy="596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8037" y="1994759"/>
            <a:ext cx="471170" cy="471170"/>
          </a:xfrm>
          <a:custGeom>
            <a:avLst/>
            <a:gdLst/>
            <a:ahLst/>
            <a:cxnLst/>
            <a:rect l="l" t="t" r="r" b="b"/>
            <a:pathLst>
              <a:path w="471169" h="471169">
                <a:moveTo>
                  <a:pt x="235305" y="0"/>
                </a:moveTo>
                <a:lnTo>
                  <a:pt x="187882" y="4780"/>
                </a:lnTo>
                <a:lnTo>
                  <a:pt x="143712" y="18492"/>
                </a:lnTo>
                <a:lnTo>
                  <a:pt x="103742" y="40188"/>
                </a:lnTo>
                <a:lnTo>
                  <a:pt x="68918" y="68922"/>
                </a:lnTo>
                <a:lnTo>
                  <a:pt x="40185" y="103748"/>
                </a:lnTo>
                <a:lnTo>
                  <a:pt x="18491" y="143717"/>
                </a:lnTo>
                <a:lnTo>
                  <a:pt x="4780" y="187885"/>
                </a:lnTo>
                <a:lnTo>
                  <a:pt x="0" y="235305"/>
                </a:lnTo>
                <a:lnTo>
                  <a:pt x="4780" y="282725"/>
                </a:lnTo>
                <a:lnTo>
                  <a:pt x="18491" y="326893"/>
                </a:lnTo>
                <a:lnTo>
                  <a:pt x="40185" y="366863"/>
                </a:lnTo>
                <a:lnTo>
                  <a:pt x="68918" y="401688"/>
                </a:lnTo>
                <a:lnTo>
                  <a:pt x="103742" y="430422"/>
                </a:lnTo>
                <a:lnTo>
                  <a:pt x="143712" y="452118"/>
                </a:lnTo>
                <a:lnTo>
                  <a:pt x="187882" y="465830"/>
                </a:lnTo>
                <a:lnTo>
                  <a:pt x="235305" y="470611"/>
                </a:lnTo>
                <a:lnTo>
                  <a:pt x="282724" y="465830"/>
                </a:lnTo>
                <a:lnTo>
                  <a:pt x="326891" y="452118"/>
                </a:lnTo>
                <a:lnTo>
                  <a:pt x="366859" y="430422"/>
                </a:lnTo>
                <a:lnTo>
                  <a:pt x="401681" y="401688"/>
                </a:lnTo>
                <a:lnTo>
                  <a:pt x="430413" y="366863"/>
                </a:lnTo>
                <a:lnTo>
                  <a:pt x="452107" y="326893"/>
                </a:lnTo>
                <a:lnTo>
                  <a:pt x="465818" y="282725"/>
                </a:lnTo>
                <a:lnTo>
                  <a:pt x="470598" y="235305"/>
                </a:lnTo>
                <a:lnTo>
                  <a:pt x="465818" y="187885"/>
                </a:lnTo>
                <a:lnTo>
                  <a:pt x="452107" y="143717"/>
                </a:lnTo>
                <a:lnTo>
                  <a:pt x="430413" y="103748"/>
                </a:lnTo>
                <a:lnTo>
                  <a:pt x="401681" y="68922"/>
                </a:lnTo>
                <a:lnTo>
                  <a:pt x="366859" y="40188"/>
                </a:lnTo>
                <a:lnTo>
                  <a:pt x="326891" y="18492"/>
                </a:lnTo>
                <a:lnTo>
                  <a:pt x="282724" y="4780"/>
                </a:lnTo>
                <a:lnTo>
                  <a:pt x="235305" y="0"/>
                </a:lnTo>
                <a:close/>
              </a:path>
            </a:pathLst>
          </a:custGeom>
          <a:solidFill>
            <a:srgbClr val="00B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13635" y="2016705"/>
            <a:ext cx="30543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640" dirty="0">
                <a:solidFill>
                  <a:srgbClr val="FFFFFF"/>
                </a:solidFill>
                <a:latin typeface="Arial"/>
                <a:cs typeface="Arial"/>
              </a:rPr>
              <a:t>ü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52037" y="2100055"/>
            <a:ext cx="241300" cy="229235"/>
          </a:xfrm>
          <a:custGeom>
            <a:avLst/>
            <a:gdLst/>
            <a:ahLst/>
            <a:cxnLst/>
            <a:rect l="l" t="t" r="r" b="b"/>
            <a:pathLst>
              <a:path w="241300" h="229235">
                <a:moveTo>
                  <a:pt x="144805" y="71704"/>
                </a:moveTo>
                <a:lnTo>
                  <a:pt x="122843" y="95233"/>
                </a:lnTo>
                <a:lnTo>
                  <a:pt x="102962" y="119108"/>
                </a:lnTo>
                <a:lnTo>
                  <a:pt x="85162" y="143329"/>
                </a:lnTo>
                <a:lnTo>
                  <a:pt x="69443" y="167893"/>
                </a:lnTo>
                <a:lnTo>
                  <a:pt x="64071" y="155740"/>
                </a:lnTo>
                <a:lnTo>
                  <a:pt x="56092" y="139864"/>
                </a:lnTo>
                <a:lnTo>
                  <a:pt x="48482" y="128525"/>
                </a:lnTo>
                <a:lnTo>
                  <a:pt x="41243" y="121723"/>
                </a:lnTo>
                <a:lnTo>
                  <a:pt x="34378" y="119456"/>
                </a:lnTo>
                <a:lnTo>
                  <a:pt x="26365" y="120692"/>
                </a:lnTo>
                <a:lnTo>
                  <a:pt x="17965" y="124401"/>
                </a:lnTo>
                <a:lnTo>
                  <a:pt x="9177" y="130584"/>
                </a:lnTo>
                <a:lnTo>
                  <a:pt x="0" y="139242"/>
                </a:lnTo>
                <a:lnTo>
                  <a:pt x="7404" y="141795"/>
                </a:lnTo>
                <a:lnTo>
                  <a:pt x="14084" y="146951"/>
                </a:lnTo>
                <a:lnTo>
                  <a:pt x="34290" y="179278"/>
                </a:lnTo>
                <a:lnTo>
                  <a:pt x="50566" y="217901"/>
                </a:lnTo>
                <a:lnTo>
                  <a:pt x="54165" y="228663"/>
                </a:lnTo>
                <a:lnTo>
                  <a:pt x="57672" y="225618"/>
                </a:lnTo>
                <a:lnTo>
                  <a:pt x="62460" y="221854"/>
                </a:lnTo>
                <a:lnTo>
                  <a:pt x="68526" y="217374"/>
                </a:lnTo>
                <a:lnTo>
                  <a:pt x="75869" y="212178"/>
                </a:lnTo>
                <a:lnTo>
                  <a:pt x="88722" y="203492"/>
                </a:lnTo>
                <a:lnTo>
                  <a:pt x="102050" y="177753"/>
                </a:lnTo>
                <a:lnTo>
                  <a:pt x="136778" y="123403"/>
                </a:lnTo>
                <a:lnTo>
                  <a:pt x="180402" y="67601"/>
                </a:lnTo>
                <a:lnTo>
                  <a:pt x="221727" y="24542"/>
                </a:lnTo>
                <a:lnTo>
                  <a:pt x="240830" y="8674"/>
                </a:lnTo>
                <a:lnTo>
                  <a:pt x="234746" y="0"/>
                </a:lnTo>
                <a:lnTo>
                  <a:pt x="212651" y="13854"/>
                </a:lnTo>
                <a:lnTo>
                  <a:pt x="190295" y="30422"/>
                </a:lnTo>
                <a:lnTo>
                  <a:pt x="167679" y="49706"/>
                </a:lnTo>
                <a:lnTo>
                  <a:pt x="144805" y="71704"/>
                </a:lnTo>
                <a:close/>
              </a:path>
            </a:pathLst>
          </a:custGeom>
          <a:ln w="85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1999" y="3487449"/>
            <a:ext cx="596900" cy="596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5499" y="3487449"/>
            <a:ext cx="457200" cy="596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8037" y="3520236"/>
            <a:ext cx="471170" cy="471170"/>
          </a:xfrm>
          <a:custGeom>
            <a:avLst/>
            <a:gdLst/>
            <a:ahLst/>
            <a:cxnLst/>
            <a:rect l="l" t="t" r="r" b="b"/>
            <a:pathLst>
              <a:path w="471169" h="471170">
                <a:moveTo>
                  <a:pt x="235305" y="0"/>
                </a:moveTo>
                <a:lnTo>
                  <a:pt x="187882" y="4780"/>
                </a:lnTo>
                <a:lnTo>
                  <a:pt x="143712" y="18492"/>
                </a:lnTo>
                <a:lnTo>
                  <a:pt x="103742" y="40188"/>
                </a:lnTo>
                <a:lnTo>
                  <a:pt x="68918" y="68922"/>
                </a:lnTo>
                <a:lnTo>
                  <a:pt x="40185" y="103748"/>
                </a:lnTo>
                <a:lnTo>
                  <a:pt x="18491" y="143717"/>
                </a:lnTo>
                <a:lnTo>
                  <a:pt x="4780" y="187885"/>
                </a:lnTo>
                <a:lnTo>
                  <a:pt x="0" y="235305"/>
                </a:lnTo>
                <a:lnTo>
                  <a:pt x="4780" y="282725"/>
                </a:lnTo>
                <a:lnTo>
                  <a:pt x="18491" y="326893"/>
                </a:lnTo>
                <a:lnTo>
                  <a:pt x="40185" y="366863"/>
                </a:lnTo>
                <a:lnTo>
                  <a:pt x="68918" y="401688"/>
                </a:lnTo>
                <a:lnTo>
                  <a:pt x="103742" y="430422"/>
                </a:lnTo>
                <a:lnTo>
                  <a:pt x="143712" y="452118"/>
                </a:lnTo>
                <a:lnTo>
                  <a:pt x="187882" y="465830"/>
                </a:lnTo>
                <a:lnTo>
                  <a:pt x="235305" y="470611"/>
                </a:lnTo>
                <a:lnTo>
                  <a:pt x="282724" y="465830"/>
                </a:lnTo>
                <a:lnTo>
                  <a:pt x="326891" y="452118"/>
                </a:lnTo>
                <a:lnTo>
                  <a:pt x="366859" y="430422"/>
                </a:lnTo>
                <a:lnTo>
                  <a:pt x="401681" y="401688"/>
                </a:lnTo>
                <a:lnTo>
                  <a:pt x="430413" y="366863"/>
                </a:lnTo>
                <a:lnTo>
                  <a:pt x="452107" y="326893"/>
                </a:lnTo>
                <a:lnTo>
                  <a:pt x="465818" y="282725"/>
                </a:lnTo>
                <a:lnTo>
                  <a:pt x="470598" y="235305"/>
                </a:lnTo>
                <a:lnTo>
                  <a:pt x="465818" y="187885"/>
                </a:lnTo>
                <a:lnTo>
                  <a:pt x="452107" y="143717"/>
                </a:lnTo>
                <a:lnTo>
                  <a:pt x="430413" y="103748"/>
                </a:lnTo>
                <a:lnTo>
                  <a:pt x="401681" y="68922"/>
                </a:lnTo>
                <a:lnTo>
                  <a:pt x="366859" y="40188"/>
                </a:lnTo>
                <a:lnTo>
                  <a:pt x="326891" y="18492"/>
                </a:lnTo>
                <a:lnTo>
                  <a:pt x="282724" y="4780"/>
                </a:lnTo>
                <a:lnTo>
                  <a:pt x="235305" y="0"/>
                </a:lnTo>
                <a:close/>
              </a:path>
            </a:pathLst>
          </a:custGeom>
          <a:solidFill>
            <a:srgbClr val="00B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13635" y="3542181"/>
            <a:ext cx="30543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640" dirty="0">
                <a:solidFill>
                  <a:srgbClr val="FFFFFF"/>
                </a:solidFill>
                <a:latin typeface="Arial"/>
                <a:cs typeface="Arial"/>
              </a:rPr>
              <a:t>ü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52037" y="3625531"/>
            <a:ext cx="241300" cy="229235"/>
          </a:xfrm>
          <a:custGeom>
            <a:avLst/>
            <a:gdLst/>
            <a:ahLst/>
            <a:cxnLst/>
            <a:rect l="l" t="t" r="r" b="b"/>
            <a:pathLst>
              <a:path w="241300" h="229235">
                <a:moveTo>
                  <a:pt x="144805" y="71704"/>
                </a:moveTo>
                <a:lnTo>
                  <a:pt x="122843" y="95233"/>
                </a:lnTo>
                <a:lnTo>
                  <a:pt x="102962" y="119108"/>
                </a:lnTo>
                <a:lnTo>
                  <a:pt x="85162" y="143329"/>
                </a:lnTo>
                <a:lnTo>
                  <a:pt x="69443" y="167893"/>
                </a:lnTo>
                <a:lnTo>
                  <a:pt x="64071" y="155740"/>
                </a:lnTo>
                <a:lnTo>
                  <a:pt x="56092" y="139864"/>
                </a:lnTo>
                <a:lnTo>
                  <a:pt x="48482" y="128525"/>
                </a:lnTo>
                <a:lnTo>
                  <a:pt x="41243" y="121723"/>
                </a:lnTo>
                <a:lnTo>
                  <a:pt x="34378" y="119456"/>
                </a:lnTo>
                <a:lnTo>
                  <a:pt x="26365" y="120692"/>
                </a:lnTo>
                <a:lnTo>
                  <a:pt x="17965" y="124401"/>
                </a:lnTo>
                <a:lnTo>
                  <a:pt x="9177" y="130584"/>
                </a:lnTo>
                <a:lnTo>
                  <a:pt x="0" y="139242"/>
                </a:lnTo>
                <a:lnTo>
                  <a:pt x="7404" y="141795"/>
                </a:lnTo>
                <a:lnTo>
                  <a:pt x="14084" y="146951"/>
                </a:lnTo>
                <a:lnTo>
                  <a:pt x="34290" y="179278"/>
                </a:lnTo>
                <a:lnTo>
                  <a:pt x="50566" y="217901"/>
                </a:lnTo>
                <a:lnTo>
                  <a:pt x="54165" y="228663"/>
                </a:lnTo>
                <a:lnTo>
                  <a:pt x="57672" y="225618"/>
                </a:lnTo>
                <a:lnTo>
                  <a:pt x="62460" y="221854"/>
                </a:lnTo>
                <a:lnTo>
                  <a:pt x="68526" y="217374"/>
                </a:lnTo>
                <a:lnTo>
                  <a:pt x="75869" y="212178"/>
                </a:lnTo>
                <a:lnTo>
                  <a:pt x="88722" y="203492"/>
                </a:lnTo>
                <a:lnTo>
                  <a:pt x="102050" y="177753"/>
                </a:lnTo>
                <a:lnTo>
                  <a:pt x="136778" y="123403"/>
                </a:lnTo>
                <a:lnTo>
                  <a:pt x="180402" y="67601"/>
                </a:lnTo>
                <a:lnTo>
                  <a:pt x="221727" y="24542"/>
                </a:lnTo>
                <a:lnTo>
                  <a:pt x="240830" y="8674"/>
                </a:lnTo>
                <a:lnTo>
                  <a:pt x="234746" y="0"/>
                </a:lnTo>
                <a:lnTo>
                  <a:pt x="212651" y="13854"/>
                </a:lnTo>
                <a:lnTo>
                  <a:pt x="190295" y="30422"/>
                </a:lnTo>
                <a:lnTo>
                  <a:pt x="167679" y="49706"/>
                </a:lnTo>
                <a:lnTo>
                  <a:pt x="144805" y="71704"/>
                </a:lnTo>
                <a:close/>
              </a:path>
            </a:pathLst>
          </a:custGeom>
          <a:ln w="85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1999" y="1197111"/>
            <a:ext cx="584200" cy="584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5499" y="1197111"/>
            <a:ext cx="457200" cy="596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9980" y="1226194"/>
            <a:ext cx="471170" cy="471170"/>
          </a:xfrm>
          <a:custGeom>
            <a:avLst/>
            <a:gdLst/>
            <a:ahLst/>
            <a:cxnLst/>
            <a:rect l="l" t="t" r="r" b="b"/>
            <a:pathLst>
              <a:path w="471169" h="471169">
                <a:moveTo>
                  <a:pt x="235305" y="0"/>
                </a:moveTo>
                <a:lnTo>
                  <a:pt x="187882" y="4780"/>
                </a:lnTo>
                <a:lnTo>
                  <a:pt x="143712" y="18492"/>
                </a:lnTo>
                <a:lnTo>
                  <a:pt x="103742" y="40188"/>
                </a:lnTo>
                <a:lnTo>
                  <a:pt x="68918" y="68922"/>
                </a:lnTo>
                <a:lnTo>
                  <a:pt x="40185" y="103748"/>
                </a:lnTo>
                <a:lnTo>
                  <a:pt x="18491" y="143717"/>
                </a:lnTo>
                <a:lnTo>
                  <a:pt x="4780" y="187885"/>
                </a:lnTo>
                <a:lnTo>
                  <a:pt x="0" y="235305"/>
                </a:lnTo>
                <a:lnTo>
                  <a:pt x="4780" y="282725"/>
                </a:lnTo>
                <a:lnTo>
                  <a:pt x="18491" y="326893"/>
                </a:lnTo>
                <a:lnTo>
                  <a:pt x="40185" y="366863"/>
                </a:lnTo>
                <a:lnTo>
                  <a:pt x="68918" y="401688"/>
                </a:lnTo>
                <a:lnTo>
                  <a:pt x="103742" y="430422"/>
                </a:lnTo>
                <a:lnTo>
                  <a:pt x="143712" y="452118"/>
                </a:lnTo>
                <a:lnTo>
                  <a:pt x="187882" y="465830"/>
                </a:lnTo>
                <a:lnTo>
                  <a:pt x="235305" y="470611"/>
                </a:lnTo>
                <a:lnTo>
                  <a:pt x="282724" y="465830"/>
                </a:lnTo>
                <a:lnTo>
                  <a:pt x="326891" y="452118"/>
                </a:lnTo>
                <a:lnTo>
                  <a:pt x="366859" y="430422"/>
                </a:lnTo>
                <a:lnTo>
                  <a:pt x="401681" y="401688"/>
                </a:lnTo>
                <a:lnTo>
                  <a:pt x="430413" y="366863"/>
                </a:lnTo>
                <a:lnTo>
                  <a:pt x="452107" y="326893"/>
                </a:lnTo>
                <a:lnTo>
                  <a:pt x="465818" y="282725"/>
                </a:lnTo>
                <a:lnTo>
                  <a:pt x="470598" y="235305"/>
                </a:lnTo>
                <a:lnTo>
                  <a:pt x="465818" y="187885"/>
                </a:lnTo>
                <a:lnTo>
                  <a:pt x="452107" y="143717"/>
                </a:lnTo>
                <a:lnTo>
                  <a:pt x="430413" y="103748"/>
                </a:lnTo>
                <a:lnTo>
                  <a:pt x="401681" y="68922"/>
                </a:lnTo>
                <a:lnTo>
                  <a:pt x="366859" y="40188"/>
                </a:lnTo>
                <a:lnTo>
                  <a:pt x="326891" y="18492"/>
                </a:lnTo>
                <a:lnTo>
                  <a:pt x="282724" y="4780"/>
                </a:lnTo>
                <a:lnTo>
                  <a:pt x="235305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05578" y="1248139"/>
            <a:ext cx="30543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640" dirty="0">
                <a:solidFill>
                  <a:srgbClr val="FFFFFF"/>
                </a:solidFill>
                <a:latin typeface="Arial"/>
                <a:cs typeface="Arial"/>
              </a:rPr>
              <a:t>ü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43980" y="1331489"/>
            <a:ext cx="241300" cy="229235"/>
          </a:xfrm>
          <a:custGeom>
            <a:avLst/>
            <a:gdLst/>
            <a:ahLst/>
            <a:cxnLst/>
            <a:rect l="l" t="t" r="r" b="b"/>
            <a:pathLst>
              <a:path w="241300" h="229235">
                <a:moveTo>
                  <a:pt x="144805" y="71704"/>
                </a:moveTo>
                <a:lnTo>
                  <a:pt x="122843" y="95233"/>
                </a:lnTo>
                <a:lnTo>
                  <a:pt x="102962" y="119108"/>
                </a:lnTo>
                <a:lnTo>
                  <a:pt x="85162" y="143329"/>
                </a:lnTo>
                <a:lnTo>
                  <a:pt x="69443" y="167894"/>
                </a:lnTo>
                <a:lnTo>
                  <a:pt x="64071" y="155740"/>
                </a:lnTo>
                <a:lnTo>
                  <a:pt x="56092" y="139864"/>
                </a:lnTo>
                <a:lnTo>
                  <a:pt x="48482" y="128525"/>
                </a:lnTo>
                <a:lnTo>
                  <a:pt x="41243" y="121723"/>
                </a:lnTo>
                <a:lnTo>
                  <a:pt x="34378" y="119456"/>
                </a:lnTo>
                <a:lnTo>
                  <a:pt x="26365" y="120692"/>
                </a:lnTo>
                <a:lnTo>
                  <a:pt x="17965" y="124401"/>
                </a:lnTo>
                <a:lnTo>
                  <a:pt x="9177" y="130584"/>
                </a:lnTo>
                <a:lnTo>
                  <a:pt x="0" y="139242"/>
                </a:lnTo>
                <a:lnTo>
                  <a:pt x="7404" y="141795"/>
                </a:lnTo>
                <a:lnTo>
                  <a:pt x="14084" y="146951"/>
                </a:lnTo>
                <a:lnTo>
                  <a:pt x="34290" y="179278"/>
                </a:lnTo>
                <a:lnTo>
                  <a:pt x="50566" y="217901"/>
                </a:lnTo>
                <a:lnTo>
                  <a:pt x="54165" y="228663"/>
                </a:lnTo>
                <a:lnTo>
                  <a:pt x="57672" y="225618"/>
                </a:lnTo>
                <a:lnTo>
                  <a:pt x="62460" y="221854"/>
                </a:lnTo>
                <a:lnTo>
                  <a:pt x="68526" y="217374"/>
                </a:lnTo>
                <a:lnTo>
                  <a:pt x="75869" y="212178"/>
                </a:lnTo>
                <a:lnTo>
                  <a:pt x="88722" y="203492"/>
                </a:lnTo>
                <a:lnTo>
                  <a:pt x="102050" y="177753"/>
                </a:lnTo>
                <a:lnTo>
                  <a:pt x="136778" y="123403"/>
                </a:lnTo>
                <a:lnTo>
                  <a:pt x="180402" y="67601"/>
                </a:lnTo>
                <a:lnTo>
                  <a:pt x="221727" y="24542"/>
                </a:lnTo>
                <a:lnTo>
                  <a:pt x="240830" y="8674"/>
                </a:lnTo>
                <a:lnTo>
                  <a:pt x="234746" y="0"/>
                </a:lnTo>
                <a:lnTo>
                  <a:pt x="212651" y="13854"/>
                </a:lnTo>
                <a:lnTo>
                  <a:pt x="190295" y="30422"/>
                </a:lnTo>
                <a:lnTo>
                  <a:pt x="167679" y="49706"/>
                </a:lnTo>
                <a:lnTo>
                  <a:pt x="144805" y="71704"/>
                </a:lnTo>
                <a:close/>
              </a:path>
            </a:pathLst>
          </a:custGeom>
          <a:ln w="85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1999" y="2724705"/>
            <a:ext cx="584200" cy="5968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5499" y="2724705"/>
            <a:ext cx="457200" cy="5968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9980" y="2758664"/>
            <a:ext cx="471170" cy="471170"/>
          </a:xfrm>
          <a:custGeom>
            <a:avLst/>
            <a:gdLst/>
            <a:ahLst/>
            <a:cxnLst/>
            <a:rect l="l" t="t" r="r" b="b"/>
            <a:pathLst>
              <a:path w="471169" h="471170">
                <a:moveTo>
                  <a:pt x="235305" y="0"/>
                </a:moveTo>
                <a:lnTo>
                  <a:pt x="187882" y="4780"/>
                </a:lnTo>
                <a:lnTo>
                  <a:pt x="143712" y="18492"/>
                </a:lnTo>
                <a:lnTo>
                  <a:pt x="103742" y="40188"/>
                </a:lnTo>
                <a:lnTo>
                  <a:pt x="68918" y="68922"/>
                </a:lnTo>
                <a:lnTo>
                  <a:pt x="40185" y="103748"/>
                </a:lnTo>
                <a:lnTo>
                  <a:pt x="18491" y="143717"/>
                </a:lnTo>
                <a:lnTo>
                  <a:pt x="4780" y="187885"/>
                </a:lnTo>
                <a:lnTo>
                  <a:pt x="0" y="235305"/>
                </a:lnTo>
                <a:lnTo>
                  <a:pt x="4780" y="282725"/>
                </a:lnTo>
                <a:lnTo>
                  <a:pt x="18491" y="326893"/>
                </a:lnTo>
                <a:lnTo>
                  <a:pt x="40185" y="366863"/>
                </a:lnTo>
                <a:lnTo>
                  <a:pt x="68918" y="401688"/>
                </a:lnTo>
                <a:lnTo>
                  <a:pt x="103742" y="430422"/>
                </a:lnTo>
                <a:lnTo>
                  <a:pt x="143712" y="452118"/>
                </a:lnTo>
                <a:lnTo>
                  <a:pt x="187882" y="465830"/>
                </a:lnTo>
                <a:lnTo>
                  <a:pt x="235305" y="470611"/>
                </a:lnTo>
                <a:lnTo>
                  <a:pt x="282724" y="465830"/>
                </a:lnTo>
                <a:lnTo>
                  <a:pt x="326891" y="452118"/>
                </a:lnTo>
                <a:lnTo>
                  <a:pt x="366859" y="430422"/>
                </a:lnTo>
                <a:lnTo>
                  <a:pt x="401681" y="401688"/>
                </a:lnTo>
                <a:lnTo>
                  <a:pt x="430413" y="366863"/>
                </a:lnTo>
                <a:lnTo>
                  <a:pt x="452107" y="326893"/>
                </a:lnTo>
                <a:lnTo>
                  <a:pt x="465818" y="282725"/>
                </a:lnTo>
                <a:lnTo>
                  <a:pt x="470598" y="235305"/>
                </a:lnTo>
                <a:lnTo>
                  <a:pt x="465818" y="187885"/>
                </a:lnTo>
                <a:lnTo>
                  <a:pt x="452107" y="143717"/>
                </a:lnTo>
                <a:lnTo>
                  <a:pt x="430413" y="103748"/>
                </a:lnTo>
                <a:lnTo>
                  <a:pt x="401681" y="68922"/>
                </a:lnTo>
                <a:lnTo>
                  <a:pt x="366859" y="40188"/>
                </a:lnTo>
                <a:lnTo>
                  <a:pt x="326891" y="18492"/>
                </a:lnTo>
                <a:lnTo>
                  <a:pt x="282724" y="4780"/>
                </a:lnTo>
                <a:lnTo>
                  <a:pt x="235305" y="0"/>
                </a:lnTo>
                <a:close/>
              </a:path>
            </a:pathLst>
          </a:custGeom>
          <a:solidFill>
            <a:srgbClr val="EB81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05578" y="2780597"/>
            <a:ext cx="30543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640" dirty="0">
                <a:solidFill>
                  <a:srgbClr val="FFFFFF"/>
                </a:solidFill>
                <a:latin typeface="Arial"/>
                <a:cs typeface="Arial"/>
              </a:rPr>
              <a:t>ü</a:t>
            </a:r>
            <a:endParaRPr sz="2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43980" y="2863948"/>
            <a:ext cx="241300" cy="229235"/>
          </a:xfrm>
          <a:custGeom>
            <a:avLst/>
            <a:gdLst/>
            <a:ahLst/>
            <a:cxnLst/>
            <a:rect l="l" t="t" r="r" b="b"/>
            <a:pathLst>
              <a:path w="241300" h="229235">
                <a:moveTo>
                  <a:pt x="144805" y="71704"/>
                </a:moveTo>
                <a:lnTo>
                  <a:pt x="122843" y="95233"/>
                </a:lnTo>
                <a:lnTo>
                  <a:pt x="102962" y="119108"/>
                </a:lnTo>
                <a:lnTo>
                  <a:pt x="85162" y="143329"/>
                </a:lnTo>
                <a:lnTo>
                  <a:pt x="69443" y="167893"/>
                </a:lnTo>
                <a:lnTo>
                  <a:pt x="64071" y="155740"/>
                </a:lnTo>
                <a:lnTo>
                  <a:pt x="56092" y="139864"/>
                </a:lnTo>
                <a:lnTo>
                  <a:pt x="48482" y="128525"/>
                </a:lnTo>
                <a:lnTo>
                  <a:pt x="41243" y="121723"/>
                </a:lnTo>
                <a:lnTo>
                  <a:pt x="34378" y="119456"/>
                </a:lnTo>
                <a:lnTo>
                  <a:pt x="26365" y="120692"/>
                </a:lnTo>
                <a:lnTo>
                  <a:pt x="17965" y="124401"/>
                </a:lnTo>
                <a:lnTo>
                  <a:pt x="9177" y="130584"/>
                </a:lnTo>
                <a:lnTo>
                  <a:pt x="0" y="139242"/>
                </a:lnTo>
                <a:lnTo>
                  <a:pt x="7404" y="141795"/>
                </a:lnTo>
                <a:lnTo>
                  <a:pt x="14084" y="146951"/>
                </a:lnTo>
                <a:lnTo>
                  <a:pt x="34290" y="179278"/>
                </a:lnTo>
                <a:lnTo>
                  <a:pt x="50566" y="217901"/>
                </a:lnTo>
                <a:lnTo>
                  <a:pt x="54165" y="228663"/>
                </a:lnTo>
                <a:lnTo>
                  <a:pt x="57672" y="225618"/>
                </a:lnTo>
                <a:lnTo>
                  <a:pt x="62460" y="221854"/>
                </a:lnTo>
                <a:lnTo>
                  <a:pt x="68526" y="217374"/>
                </a:lnTo>
                <a:lnTo>
                  <a:pt x="75869" y="212178"/>
                </a:lnTo>
                <a:lnTo>
                  <a:pt x="88722" y="203492"/>
                </a:lnTo>
                <a:lnTo>
                  <a:pt x="102050" y="177753"/>
                </a:lnTo>
                <a:lnTo>
                  <a:pt x="136778" y="123403"/>
                </a:lnTo>
                <a:lnTo>
                  <a:pt x="180402" y="67601"/>
                </a:lnTo>
                <a:lnTo>
                  <a:pt x="221727" y="24542"/>
                </a:lnTo>
                <a:lnTo>
                  <a:pt x="240830" y="8674"/>
                </a:lnTo>
                <a:lnTo>
                  <a:pt x="234746" y="0"/>
                </a:lnTo>
                <a:lnTo>
                  <a:pt x="212651" y="13854"/>
                </a:lnTo>
                <a:lnTo>
                  <a:pt x="190295" y="30422"/>
                </a:lnTo>
                <a:lnTo>
                  <a:pt x="167679" y="49706"/>
                </a:lnTo>
                <a:lnTo>
                  <a:pt x="144805" y="71704"/>
                </a:lnTo>
                <a:close/>
              </a:path>
            </a:pathLst>
          </a:custGeom>
          <a:ln w="85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xfrm>
            <a:off x="8763000" y="4919283"/>
            <a:ext cx="220345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r>
              <a:rPr lang="en-US" spc="-5" dirty="0"/>
              <a:t>7</a:t>
            </a:r>
            <a:endParaRPr spc="-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ct val="100000"/>
              </a:lnSpc>
            </a:pPr>
            <a:r>
              <a:rPr spc="-5" dirty="0"/>
              <a:t>ИННОВАЦИОННЫЕ</a:t>
            </a:r>
            <a:r>
              <a:rPr spc="-70" dirty="0"/>
              <a:t> </a:t>
            </a:r>
            <a:r>
              <a:rPr spc="-5" dirty="0"/>
              <a:t>КОМПОНЕНТЫ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759445"/>
            <a:ext cx="1510410" cy="466293"/>
          </a:xfrm>
          <a:custGeom>
            <a:avLst/>
            <a:gdLst/>
            <a:ahLst/>
            <a:cxnLst/>
            <a:rect l="l" t="t" r="r" b="b"/>
            <a:pathLst>
              <a:path w="1459230" h="344805">
                <a:moveTo>
                  <a:pt x="0" y="344373"/>
                </a:moveTo>
                <a:lnTo>
                  <a:pt x="1458950" y="344373"/>
                </a:lnTo>
                <a:lnTo>
                  <a:pt x="1458950" y="0"/>
                </a:lnTo>
                <a:lnTo>
                  <a:pt x="0" y="0"/>
                </a:lnTo>
                <a:lnTo>
                  <a:pt x="0" y="34437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5677" y="1812925"/>
            <a:ext cx="1366520" cy="42481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ts val="1570"/>
              </a:lnSpc>
              <a:spcBef>
                <a:spcPts val="140"/>
              </a:spcBef>
            </a:pPr>
            <a:r>
              <a:rPr sz="1400" i="1" spc="15" dirty="0">
                <a:solidFill>
                  <a:srgbClr val="FFFFFF"/>
                </a:solidFill>
                <a:latin typeface="Arial"/>
                <a:cs typeface="Arial"/>
              </a:rPr>
              <a:t>ИНЖЕНЕРНЫЙ  </a:t>
            </a:r>
            <a:r>
              <a:rPr sz="1400" i="1" spc="5" dirty="0">
                <a:solidFill>
                  <a:srgbClr val="FFFFFF"/>
                </a:solidFill>
                <a:latin typeface="Arial"/>
                <a:cs typeface="Arial"/>
              </a:rPr>
              <a:t>КЛАСС</a:t>
            </a:r>
            <a:endParaRPr sz="1400" i="1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19002" y="3725849"/>
            <a:ext cx="1981797" cy="248984"/>
          </a:xfrm>
          <a:custGeom>
            <a:avLst/>
            <a:gdLst/>
            <a:ahLst/>
            <a:cxnLst/>
            <a:rect l="l" t="t" r="r" b="b"/>
            <a:pathLst>
              <a:path w="1765300" h="113029">
                <a:moveTo>
                  <a:pt x="0" y="112750"/>
                </a:moveTo>
                <a:lnTo>
                  <a:pt x="1765249" y="112750"/>
                </a:lnTo>
                <a:lnTo>
                  <a:pt x="1765249" y="0"/>
                </a:lnTo>
                <a:lnTo>
                  <a:pt x="0" y="0"/>
                </a:lnTo>
                <a:lnTo>
                  <a:pt x="0" y="112750"/>
                </a:lnTo>
                <a:close/>
              </a:path>
            </a:pathLst>
          </a:custGeom>
          <a:solidFill>
            <a:srgbClr val="36AB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22997" y="2803526"/>
            <a:ext cx="2036445" cy="291884"/>
          </a:xfrm>
          <a:custGeom>
            <a:avLst/>
            <a:gdLst/>
            <a:ahLst/>
            <a:cxnLst/>
            <a:rect l="l" t="t" r="r" b="b"/>
            <a:pathLst>
              <a:path w="2036445" h="170814">
                <a:moveTo>
                  <a:pt x="0" y="170421"/>
                </a:moveTo>
                <a:lnTo>
                  <a:pt x="2036114" y="170421"/>
                </a:lnTo>
                <a:lnTo>
                  <a:pt x="2036114" y="0"/>
                </a:lnTo>
                <a:lnTo>
                  <a:pt x="0" y="0"/>
                </a:lnTo>
                <a:lnTo>
                  <a:pt x="0" y="170421"/>
                </a:lnTo>
                <a:close/>
              </a:path>
            </a:pathLst>
          </a:custGeom>
          <a:solidFill>
            <a:srgbClr val="36AB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76866" y="2237740"/>
            <a:ext cx="2021458" cy="336435"/>
          </a:xfrm>
          <a:custGeom>
            <a:avLst/>
            <a:gdLst/>
            <a:ahLst/>
            <a:cxnLst/>
            <a:rect l="l" t="t" r="r" b="b"/>
            <a:pathLst>
              <a:path w="2030729" h="167005">
                <a:moveTo>
                  <a:pt x="0" y="166827"/>
                </a:moveTo>
                <a:lnTo>
                  <a:pt x="2030260" y="166827"/>
                </a:lnTo>
                <a:lnTo>
                  <a:pt x="2030260" y="0"/>
                </a:lnTo>
                <a:lnTo>
                  <a:pt x="0" y="0"/>
                </a:lnTo>
                <a:lnTo>
                  <a:pt x="0" y="166827"/>
                </a:lnTo>
                <a:close/>
              </a:path>
            </a:pathLst>
          </a:custGeom>
          <a:solidFill>
            <a:srgbClr val="36AB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94174" y="2270125"/>
            <a:ext cx="4092226" cy="797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65985">
              <a:lnSpc>
                <a:spcPct val="100000"/>
              </a:lnSpc>
            </a:pPr>
            <a:r>
              <a:rPr sz="1650" spc="-10" dirty="0">
                <a:solidFill>
                  <a:srgbClr val="FFFFFF"/>
                </a:solidFill>
                <a:latin typeface="Arial"/>
                <a:cs typeface="Arial"/>
              </a:rPr>
              <a:t>3D</a:t>
            </a:r>
            <a:r>
              <a:rPr sz="16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spc="-40" dirty="0">
                <a:solidFill>
                  <a:srgbClr val="FFFFFF"/>
                </a:solidFill>
                <a:latin typeface="Arial"/>
                <a:cs typeface="Arial"/>
              </a:rPr>
              <a:t>ЛАБОРАТОРИЯ</a:t>
            </a:r>
            <a:endParaRPr sz="16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50" spc="5" dirty="0">
                <a:solidFill>
                  <a:srgbClr val="FFFFFF"/>
                </a:solidFill>
                <a:latin typeface="Arial"/>
                <a:cs typeface="Arial"/>
              </a:rPr>
              <a:t>РОБОТОТЕХНИКА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86200" y="4510849"/>
            <a:ext cx="3681679" cy="327101"/>
          </a:xfrm>
          <a:custGeom>
            <a:avLst/>
            <a:gdLst/>
            <a:ahLst/>
            <a:cxnLst/>
            <a:rect l="l" t="t" r="r" b="b"/>
            <a:pathLst>
              <a:path w="3571875" h="200025">
                <a:moveTo>
                  <a:pt x="0" y="199491"/>
                </a:moveTo>
                <a:lnTo>
                  <a:pt x="3571633" y="199491"/>
                </a:lnTo>
                <a:lnTo>
                  <a:pt x="3571633" y="0"/>
                </a:lnTo>
                <a:lnTo>
                  <a:pt x="0" y="0"/>
                </a:lnTo>
                <a:lnTo>
                  <a:pt x="0" y="199491"/>
                </a:lnTo>
                <a:close/>
              </a:path>
            </a:pathLst>
          </a:custGeom>
          <a:solidFill>
            <a:srgbClr val="36AB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8377" y="659171"/>
            <a:ext cx="1465025" cy="1007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05997" y="2709938"/>
            <a:ext cx="1216418" cy="10159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80371" y="800963"/>
            <a:ext cx="2017953" cy="1357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93126" y="1651228"/>
            <a:ext cx="838649" cy="10587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04214" y="3970459"/>
            <a:ext cx="974853" cy="9506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03376" y="3306958"/>
            <a:ext cx="857542" cy="8367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16001" y="2688770"/>
            <a:ext cx="572080" cy="9516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85075" y="2650863"/>
            <a:ext cx="1458925" cy="8338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68326" y="617207"/>
            <a:ext cx="2127453" cy="14182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98649" y="3532413"/>
            <a:ext cx="1581975" cy="12028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2269" y="3448837"/>
            <a:ext cx="1500235" cy="10620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36162" y="4143671"/>
            <a:ext cx="3542029" cy="302107"/>
          </a:xfrm>
          <a:custGeom>
            <a:avLst/>
            <a:gdLst/>
            <a:ahLst/>
            <a:cxnLst/>
            <a:rect l="l" t="t" r="r" b="b"/>
            <a:pathLst>
              <a:path w="3542029" h="165100">
                <a:moveTo>
                  <a:pt x="0" y="164579"/>
                </a:moveTo>
                <a:lnTo>
                  <a:pt x="3541953" y="164579"/>
                </a:lnTo>
                <a:lnTo>
                  <a:pt x="3541953" y="0"/>
                </a:lnTo>
                <a:lnTo>
                  <a:pt x="0" y="0"/>
                </a:lnTo>
                <a:lnTo>
                  <a:pt x="0" y="164579"/>
                </a:lnTo>
                <a:close/>
              </a:path>
            </a:pathLst>
          </a:custGeom>
          <a:solidFill>
            <a:srgbClr val="36AB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804665" y="3782580"/>
            <a:ext cx="3590290" cy="1069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5325">
              <a:lnSpc>
                <a:spcPct val="100000"/>
              </a:lnSpc>
            </a:pP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МЕДИЦИНСКИЙ</a:t>
            </a:r>
            <a:r>
              <a:rPr sz="1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КЛАСС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УНИВЕРСАЛЬНЫЕ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УСТРОЙСТВА</a:t>
            </a:r>
            <a:endParaRPr sz="1600" dirty="0">
              <a:latin typeface="Arial"/>
              <a:cs typeface="Arial"/>
            </a:endParaRPr>
          </a:p>
          <a:p>
            <a:pPr marL="272415">
              <a:lnSpc>
                <a:spcPct val="100000"/>
              </a:lnSpc>
              <a:spcBef>
                <a:spcPts val="1240"/>
              </a:spcBef>
            </a:pPr>
            <a:r>
              <a:rPr sz="1950" spc="5" dirty="0">
                <a:solidFill>
                  <a:srgbClr val="FFFFFF"/>
                </a:solidFill>
                <a:latin typeface="Arial"/>
                <a:cs typeface="Arial"/>
              </a:rPr>
              <a:t>МОБИЛЬНЫЕ</a:t>
            </a:r>
            <a:r>
              <a:rPr sz="1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КОМПЛЕКСЫ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xfrm>
            <a:off x="8758593" y="4900667"/>
            <a:ext cx="220345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r>
              <a:rPr lang="en-US" spc="-5" dirty="0"/>
              <a:t>8</a:t>
            </a:r>
            <a:endParaRPr spc="-5" dirty="0"/>
          </a:p>
        </p:txBody>
      </p:sp>
      <p:sp>
        <p:nvSpPr>
          <p:cNvPr id="25" name="object 3"/>
          <p:cNvSpPr/>
          <p:nvPr/>
        </p:nvSpPr>
        <p:spPr>
          <a:xfrm>
            <a:off x="6276626" y="2087880"/>
            <a:ext cx="2711041" cy="466293"/>
          </a:xfrm>
          <a:custGeom>
            <a:avLst/>
            <a:gdLst/>
            <a:ahLst/>
            <a:cxnLst/>
            <a:rect l="l" t="t" r="r" b="b"/>
            <a:pathLst>
              <a:path w="1459230" h="344805">
                <a:moveTo>
                  <a:pt x="0" y="344373"/>
                </a:moveTo>
                <a:lnTo>
                  <a:pt x="1458950" y="344373"/>
                </a:lnTo>
                <a:lnTo>
                  <a:pt x="1458950" y="0"/>
                </a:lnTo>
                <a:lnTo>
                  <a:pt x="0" y="0"/>
                </a:lnTo>
                <a:lnTo>
                  <a:pt x="0" y="344373"/>
                </a:lnTo>
                <a:close/>
              </a:path>
            </a:pathLst>
          </a:custGeom>
          <a:solidFill>
            <a:srgbClr val="36AB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4"/>
          <p:cNvSpPr txBox="1"/>
          <p:nvPr/>
        </p:nvSpPr>
        <p:spPr>
          <a:xfrm>
            <a:off x="6277800" y="2114913"/>
            <a:ext cx="2653391" cy="42832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ts val="1570"/>
              </a:lnSpc>
              <a:spcBef>
                <a:spcPts val="140"/>
              </a:spcBef>
            </a:pPr>
            <a:r>
              <a:rPr lang="ru-RU" sz="1400" spc="15" dirty="0" smtClean="0">
                <a:solidFill>
                  <a:srgbClr val="FFFFFF"/>
                </a:solidFill>
                <a:latin typeface="Arial"/>
                <a:cs typeface="Arial"/>
              </a:rPr>
              <a:t>БИБЛИОТЕЧНО-ИНФОРМАЦИОННЫЙ ЦЕНТР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1218</Words>
  <Application>Microsoft Office PowerPoint</Application>
  <PresentationFormat>Произвольный</PresentationFormat>
  <Paragraphs>304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ВЗАИМОСВЯЗЬ ЭЛЕМЕНТОВ</vt:lpstr>
      <vt:lpstr>ПРЕЕМСТВЕННОСТЬ</vt:lpstr>
      <vt:lpstr>Презентация PowerPoint</vt:lpstr>
      <vt:lpstr>Презентация PowerPoint</vt:lpstr>
      <vt:lpstr>ИННОВАЦИОННЫЕ КОМПОНЕНТЫ</vt:lpstr>
      <vt:lpstr>СОВМЕСТНЫЕ РАЗРАБОТКИ</vt:lpstr>
      <vt:lpstr>МОБИЛЬНАЯ ЛАБОРАТОРИЯ МОДУЛЯ ЕСТЕСТВЕННОНАУЧНЫХ ИССЛЕДОВАНИЙ</vt:lpstr>
      <vt:lpstr>КОМПЛЕКСНОЕ РЕШЕНИЕ</vt:lpstr>
      <vt:lpstr>ОБОРУДОВАНИЕ МОДУЛЯ ЕСТЕСТВЕННОНАУЧНЫХ ИССЛЕДОВАНИЙ</vt:lpstr>
      <vt:lpstr>Презентация PowerPoint</vt:lpstr>
      <vt:lpstr>Презентация PowerPoint</vt:lpstr>
      <vt:lpstr>ОБОРУДОВАНИЕ МОДУЛЯ 3D-ПРОТОТИПИРОВАНИЯ</vt:lpstr>
      <vt:lpstr>ОБОРУДОВАНИЕ МОДУЛЯ АВТОМАТИЗИРОВАННЫХ ТЕХНИЧЕСКИХ СИСТЕМ</vt:lpstr>
      <vt:lpstr>КОМПЬЮТЕРИЗИРОВАННАЯ СИСТЕМА</vt:lpstr>
      <vt:lpstr>ИЗМЕРИТЕЛЬНЫЙ ИНТЕРФЕЙС</vt:lpstr>
      <vt:lpstr>Презентация PowerPoint</vt:lpstr>
      <vt:lpstr>ПЛАНИРОВАНИЕ УЧЕБНОГО ПРОЦЕССА</vt:lpstr>
      <vt:lpstr>КОНФИГУРАЦИЯ ПРОЦЕССА ОБУЧЕНИЯ ИНЖЕНЕРНЫМ СПЕЦИАЛЬНОСТЯМ</vt:lpstr>
      <vt:lpstr>ТЕОРЕТИЧЕСКИЙ МАТЕРИАЛ С ЭЛЕМЕНТАМИ МУЛЬТИМЕДИА И АНИМАЦИИ</vt:lpstr>
      <vt:lpstr>ПРОВЕРКА ВЫПОЛНЕНИЯ ЭКСПЕРИМЕНТОВ</vt:lpstr>
      <vt:lpstr>АДМИНИСТРИРОВАНИЕ ПРОЦЕССА ОБУЧЕНИЯ</vt:lpstr>
      <vt:lpstr>НАБОР «СОЛНЕЧНАЯ ЭНЕРГИЯ»</vt:lpstr>
      <vt:lpstr>НАБОР «ЭНЕРГИЯ ВЕТРА»</vt:lpstr>
      <vt:lpstr>НАБОР «БИОТОПЛИВО»</vt:lpstr>
      <vt:lpstr>НАБОР «ТОПЛИВНЫЕ ЭЛЕМЕНТЫ»</vt:lpstr>
      <vt:lpstr>Презентация PowerPoint</vt:lpstr>
      <vt:lpstr>КОНТАКТНАЯ ИНФОРМАЦИЯ: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Волкова Валерия Вячеславовна</dc:creator>
  <cp:lastModifiedBy>Volkova, Valeriya</cp:lastModifiedBy>
  <cp:revision>24</cp:revision>
  <dcterms:created xsi:type="dcterms:W3CDTF">2017-01-26T11:38:07Z</dcterms:created>
  <dcterms:modified xsi:type="dcterms:W3CDTF">2017-06-15T11:26:26Z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2017-01-26T00:00:00Z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2017-01-26T00:00:00Z</vt:filetime>
  </property>
</Properties>
</file>