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9" r:id="rId3"/>
    <p:sldId id="280" r:id="rId4"/>
    <p:sldId id="281" r:id="rId5"/>
    <p:sldId id="278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7" r:id="rId22"/>
    <p:sldId id="273" r:id="rId23"/>
    <p:sldId id="274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534C06-74B4-47AD-876F-61BB40554F88}" type="doc">
      <dgm:prSet loTypeId="urn:microsoft.com/office/officeart/2005/8/layout/hProcess9" loCatId="process" qsTypeId="urn:microsoft.com/office/officeart/2005/8/quickstyle/simple5" qsCatId="simple" csTypeId="urn:microsoft.com/office/officeart/2005/8/colors/accent3_1" csCatId="accent3" phldr="1"/>
      <dgm:spPr/>
    </dgm:pt>
    <dgm:pt modelId="{1103CDF0-806B-42AD-9D2A-6BB4E6C5D908}">
      <dgm:prSet phldrT="[Текст]"/>
      <dgm:spPr/>
      <dgm:t>
        <a:bodyPr/>
        <a:lstStyle/>
        <a:p>
          <a:r>
            <a:rPr lang="ru-RU" dirty="0" smtClean="0"/>
            <a:t>начинается с двух заданий, в которых необходимо выбрать и записать один верный ответ из четырёх предложенных.</a:t>
          </a:r>
          <a:endParaRPr lang="ru-RU" dirty="0"/>
        </a:p>
      </dgm:t>
    </dgm:pt>
    <dgm:pt modelId="{DCFE73F3-7EA6-48AF-A042-1FA121A44AD7}" type="parTrans" cxnId="{FBE586BD-A1E0-45E2-AA7E-FE38976583F3}">
      <dgm:prSet/>
      <dgm:spPr/>
      <dgm:t>
        <a:bodyPr/>
        <a:lstStyle/>
        <a:p>
          <a:endParaRPr lang="ru-RU"/>
        </a:p>
      </dgm:t>
    </dgm:pt>
    <dgm:pt modelId="{81CCABE4-AE27-49FC-BA17-AAB2B5EA9875}" type="sibTrans" cxnId="{FBE586BD-A1E0-45E2-AA7E-FE38976583F3}">
      <dgm:prSet/>
      <dgm:spPr/>
      <dgm:t>
        <a:bodyPr/>
        <a:lstStyle/>
        <a:p>
          <a:endParaRPr lang="ru-RU"/>
        </a:p>
      </dgm:t>
    </dgm:pt>
    <dgm:pt modelId="{11CA11FC-D61A-4A34-9B7C-D74215EF047A}">
      <dgm:prSet phldrT="[Текст]"/>
      <dgm:spPr/>
      <dgm:t>
        <a:bodyPr/>
        <a:lstStyle/>
        <a:p>
          <a:r>
            <a:rPr lang="ru-RU" dirty="0" smtClean="0"/>
            <a:t>в конце – задания на изменение физических величин в различных процессах и на установление соответствия между физическими величинами и графиками, формулами или единицами физических величин, в которых ответ записывается в виде набора из двух цифр.</a:t>
          </a:r>
          <a:endParaRPr lang="ru-RU" dirty="0"/>
        </a:p>
      </dgm:t>
    </dgm:pt>
    <dgm:pt modelId="{F3E6CC20-6D70-4ECC-BDA9-A73EA5A60632}" type="parTrans" cxnId="{CF6F0589-D0D8-471D-8D19-5CB008AC8AC8}">
      <dgm:prSet/>
      <dgm:spPr/>
      <dgm:t>
        <a:bodyPr/>
        <a:lstStyle/>
        <a:p>
          <a:endParaRPr lang="ru-RU"/>
        </a:p>
      </dgm:t>
    </dgm:pt>
    <dgm:pt modelId="{299DE405-6504-432D-B29A-26778332C94D}" type="sibTrans" cxnId="{CF6F0589-D0D8-471D-8D19-5CB008AC8AC8}">
      <dgm:prSet/>
      <dgm:spPr/>
      <dgm:t>
        <a:bodyPr/>
        <a:lstStyle/>
        <a:p>
          <a:endParaRPr lang="ru-RU"/>
        </a:p>
      </dgm:t>
    </dgm:pt>
    <dgm:pt modelId="{2A39A882-E583-4A90-8F1E-E32AE36F3C5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Затем идут задания с самостоятельной формулировкой ответа в виде числа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64651B6-1D4F-43C9-96B7-1AE2AECE4E2A}" type="parTrans" cxnId="{C3E59E95-1E46-4F4E-BA93-C32AE5D861A5}">
      <dgm:prSet/>
      <dgm:spPr/>
      <dgm:t>
        <a:bodyPr/>
        <a:lstStyle/>
        <a:p>
          <a:endParaRPr lang="ru-RU"/>
        </a:p>
      </dgm:t>
    </dgm:pt>
    <dgm:pt modelId="{509FCB52-D7B7-4891-886E-BD422D90AD61}" type="sibTrans" cxnId="{C3E59E95-1E46-4F4E-BA93-C32AE5D861A5}">
      <dgm:prSet/>
      <dgm:spPr/>
      <dgm:t>
        <a:bodyPr/>
        <a:lstStyle/>
        <a:p>
          <a:endParaRPr lang="ru-RU"/>
        </a:p>
      </dgm:t>
    </dgm:pt>
    <dgm:pt modelId="{D468A938-0942-4586-8D1E-8D2572C79F1F}" type="pres">
      <dgm:prSet presAssocID="{AA534C06-74B4-47AD-876F-61BB40554F88}" presName="CompostProcess" presStyleCnt="0">
        <dgm:presLayoutVars>
          <dgm:dir/>
          <dgm:resizeHandles val="exact"/>
        </dgm:presLayoutVars>
      </dgm:prSet>
      <dgm:spPr/>
    </dgm:pt>
    <dgm:pt modelId="{C29B4CC7-6A32-4D1D-A1D8-3B6BD56E91E5}" type="pres">
      <dgm:prSet presAssocID="{AA534C06-74B4-47AD-876F-61BB40554F88}" presName="arrow" presStyleLbl="bgShp" presStyleIdx="0" presStyleCnt="1"/>
      <dgm:spPr/>
    </dgm:pt>
    <dgm:pt modelId="{78367F0C-0DFF-4F9B-82CB-6B045F9CF9B7}" type="pres">
      <dgm:prSet presAssocID="{AA534C06-74B4-47AD-876F-61BB40554F88}" presName="linearProcess" presStyleCnt="0"/>
      <dgm:spPr/>
    </dgm:pt>
    <dgm:pt modelId="{A532E007-7759-4FA3-809A-FC15D77F831C}" type="pres">
      <dgm:prSet presAssocID="{1103CDF0-806B-42AD-9D2A-6BB4E6C5D908}" presName="textNode" presStyleLbl="node1" presStyleIdx="0" presStyleCnt="3" custScaleX="102850" custScaleY="145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AE6F7-A838-412B-BF52-39BF08F94C7F}" type="pres">
      <dgm:prSet presAssocID="{81CCABE4-AE27-49FC-BA17-AAB2B5EA9875}" presName="sibTrans" presStyleCnt="0"/>
      <dgm:spPr/>
    </dgm:pt>
    <dgm:pt modelId="{0C0B7A27-45CE-49C9-8BA5-13D8EBC55045}" type="pres">
      <dgm:prSet presAssocID="{2A39A882-E583-4A90-8F1E-E32AE36F3C51}" presName="textNode" presStyleLbl="node1" presStyleIdx="1" presStyleCnt="3" custScaleY="144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EDB9D-3AA5-428F-AB4C-ABE419C38BF7}" type="pres">
      <dgm:prSet presAssocID="{509FCB52-D7B7-4891-886E-BD422D90AD61}" presName="sibTrans" presStyleCnt="0"/>
      <dgm:spPr/>
    </dgm:pt>
    <dgm:pt modelId="{6CD4716B-0A90-4C96-8D9B-AB10729D29B3}" type="pres">
      <dgm:prSet presAssocID="{11CA11FC-D61A-4A34-9B7C-D74215EF047A}" presName="textNode" presStyleLbl="node1" presStyleIdx="2" presStyleCnt="3" custScaleY="144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F0589-D0D8-471D-8D19-5CB008AC8AC8}" srcId="{AA534C06-74B4-47AD-876F-61BB40554F88}" destId="{11CA11FC-D61A-4A34-9B7C-D74215EF047A}" srcOrd="2" destOrd="0" parTransId="{F3E6CC20-6D70-4ECC-BDA9-A73EA5A60632}" sibTransId="{299DE405-6504-432D-B29A-26778332C94D}"/>
    <dgm:cxn modelId="{8EC93166-1992-4D3D-B22C-0C45E0DB564F}" type="presOf" srcId="{1103CDF0-806B-42AD-9D2A-6BB4E6C5D908}" destId="{A532E007-7759-4FA3-809A-FC15D77F831C}" srcOrd="0" destOrd="0" presId="urn:microsoft.com/office/officeart/2005/8/layout/hProcess9"/>
    <dgm:cxn modelId="{C3C05EB8-AAFA-4DC3-A82D-F2A5F3EBD613}" type="presOf" srcId="{2A39A882-E583-4A90-8F1E-E32AE36F3C51}" destId="{0C0B7A27-45CE-49C9-8BA5-13D8EBC55045}" srcOrd="0" destOrd="0" presId="urn:microsoft.com/office/officeart/2005/8/layout/hProcess9"/>
    <dgm:cxn modelId="{A202588A-EEC4-4698-B035-27C9553683E5}" type="presOf" srcId="{11CA11FC-D61A-4A34-9B7C-D74215EF047A}" destId="{6CD4716B-0A90-4C96-8D9B-AB10729D29B3}" srcOrd="0" destOrd="0" presId="urn:microsoft.com/office/officeart/2005/8/layout/hProcess9"/>
    <dgm:cxn modelId="{465228E6-6946-4EE4-97FB-70178C2FDB7F}" type="presOf" srcId="{AA534C06-74B4-47AD-876F-61BB40554F88}" destId="{D468A938-0942-4586-8D1E-8D2572C79F1F}" srcOrd="0" destOrd="0" presId="urn:microsoft.com/office/officeart/2005/8/layout/hProcess9"/>
    <dgm:cxn modelId="{C3E59E95-1E46-4F4E-BA93-C32AE5D861A5}" srcId="{AA534C06-74B4-47AD-876F-61BB40554F88}" destId="{2A39A882-E583-4A90-8F1E-E32AE36F3C51}" srcOrd="1" destOrd="0" parTransId="{764651B6-1D4F-43C9-96B7-1AE2AECE4E2A}" sibTransId="{509FCB52-D7B7-4891-886E-BD422D90AD61}"/>
    <dgm:cxn modelId="{FBE586BD-A1E0-45E2-AA7E-FE38976583F3}" srcId="{AA534C06-74B4-47AD-876F-61BB40554F88}" destId="{1103CDF0-806B-42AD-9D2A-6BB4E6C5D908}" srcOrd="0" destOrd="0" parTransId="{DCFE73F3-7EA6-48AF-A042-1FA121A44AD7}" sibTransId="{81CCABE4-AE27-49FC-BA17-AAB2B5EA9875}"/>
    <dgm:cxn modelId="{4A67D9F6-47CE-4433-953F-DD33FFDD12BD}" type="presParOf" srcId="{D468A938-0942-4586-8D1E-8D2572C79F1F}" destId="{C29B4CC7-6A32-4D1D-A1D8-3B6BD56E91E5}" srcOrd="0" destOrd="0" presId="urn:microsoft.com/office/officeart/2005/8/layout/hProcess9"/>
    <dgm:cxn modelId="{AAD62A05-76BD-4068-9DFD-C1897DD2F916}" type="presParOf" srcId="{D468A938-0942-4586-8D1E-8D2572C79F1F}" destId="{78367F0C-0DFF-4F9B-82CB-6B045F9CF9B7}" srcOrd="1" destOrd="0" presId="urn:microsoft.com/office/officeart/2005/8/layout/hProcess9"/>
    <dgm:cxn modelId="{F8AA0835-D5D2-4562-91F8-02AB95297FC3}" type="presParOf" srcId="{78367F0C-0DFF-4F9B-82CB-6B045F9CF9B7}" destId="{A532E007-7759-4FA3-809A-FC15D77F831C}" srcOrd="0" destOrd="0" presId="urn:microsoft.com/office/officeart/2005/8/layout/hProcess9"/>
    <dgm:cxn modelId="{260C6BE7-851E-45B8-955E-B11A2E485FA5}" type="presParOf" srcId="{78367F0C-0DFF-4F9B-82CB-6B045F9CF9B7}" destId="{444AE6F7-A838-412B-BF52-39BF08F94C7F}" srcOrd="1" destOrd="0" presId="urn:microsoft.com/office/officeart/2005/8/layout/hProcess9"/>
    <dgm:cxn modelId="{46D58869-FBB0-4DBC-A3C2-6EED03BB23F4}" type="presParOf" srcId="{78367F0C-0DFF-4F9B-82CB-6B045F9CF9B7}" destId="{0C0B7A27-45CE-49C9-8BA5-13D8EBC55045}" srcOrd="2" destOrd="0" presId="urn:microsoft.com/office/officeart/2005/8/layout/hProcess9"/>
    <dgm:cxn modelId="{6667E5E2-19E5-4273-9D44-A0294D44BEDD}" type="presParOf" srcId="{78367F0C-0DFF-4F9B-82CB-6B045F9CF9B7}" destId="{2C3EDB9D-3AA5-428F-AB4C-ABE419C38BF7}" srcOrd="3" destOrd="0" presId="urn:microsoft.com/office/officeart/2005/8/layout/hProcess9"/>
    <dgm:cxn modelId="{D6820A4F-FD6B-4B71-9D15-1F5BC96690CE}" type="presParOf" srcId="{78367F0C-0DFF-4F9B-82CB-6B045F9CF9B7}" destId="{6CD4716B-0A90-4C96-8D9B-AB10729D29B3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C3D7-BA9A-4AD4-906B-F79DD725BAA4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37C6A-C009-4BAF-81B3-2D0975CD1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15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37C6A-C009-4BAF-81B3-2D0975CD17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72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C1C5-0485-411F-BAE5-7314A0C21F58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ACE1-4AD8-44D9-9276-3C6EC5DF86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C1C5-0485-411F-BAE5-7314A0C21F58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ACE1-4AD8-44D9-9276-3C6EC5DF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C1C5-0485-411F-BAE5-7314A0C21F58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ACE1-4AD8-44D9-9276-3C6EC5DF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C1C5-0485-411F-BAE5-7314A0C21F58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ACE1-4AD8-44D9-9276-3C6EC5DF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C1C5-0485-411F-BAE5-7314A0C21F58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ACE1-4AD8-44D9-9276-3C6EC5DF86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C1C5-0485-411F-BAE5-7314A0C21F58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ACE1-4AD8-44D9-9276-3C6EC5DF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C1C5-0485-411F-BAE5-7314A0C21F58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ACE1-4AD8-44D9-9276-3C6EC5DF86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C1C5-0485-411F-BAE5-7314A0C21F58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ACE1-4AD8-44D9-9276-3C6EC5DF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C1C5-0485-411F-BAE5-7314A0C21F58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ACE1-4AD8-44D9-9276-3C6EC5DF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C1C5-0485-411F-BAE5-7314A0C21F58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ACE1-4AD8-44D9-9276-3C6EC5DF86F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C1C5-0485-411F-BAE5-7314A0C21F58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ACE1-4AD8-44D9-9276-3C6EC5DF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B8C1C5-0485-411F-BAE5-7314A0C21F58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D49ACE1-4AD8-44D9-9276-3C6EC5DF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229200"/>
            <a:ext cx="4711130" cy="589781"/>
          </a:xfrm>
        </p:spPr>
        <p:txBody>
          <a:bodyPr/>
          <a:lstStyle/>
          <a:p>
            <a:r>
              <a:rPr lang="ru-RU" dirty="0" smtClean="0"/>
              <a:t>«1 сентября» №1, 2015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78575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95591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29190" y="5500702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Составители </a:t>
            </a:r>
            <a:r>
              <a:rPr lang="ru-RU" sz="1400" dirty="0" smtClean="0"/>
              <a:t>– </a:t>
            </a:r>
            <a:r>
              <a:rPr lang="ru-RU" sz="1400" dirty="0" err="1" smtClean="0"/>
              <a:t>Н.М.Турлакова</a:t>
            </a:r>
            <a:r>
              <a:rPr lang="ru-RU" sz="1400" dirty="0" smtClean="0"/>
              <a:t>, методист по физике Невского района </a:t>
            </a:r>
            <a:r>
              <a:rPr lang="ru-RU" sz="1400" dirty="0" smtClean="0"/>
              <a:t>Санкт-Петербурга</a:t>
            </a:r>
            <a:r>
              <a:rPr lang="en-US" sz="1400" dirty="0" smtClean="0"/>
              <a:t>;</a:t>
            </a:r>
            <a:r>
              <a:rPr lang="ru-RU" sz="1400" dirty="0" smtClean="0"/>
              <a:t> Н.А.Скрябина – председатель ГУМО по физике Санкт-Петербурга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3744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42852"/>
            <a:ext cx="3951063" cy="1810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49" y="2011164"/>
            <a:ext cx="4437451" cy="184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652" y="3746971"/>
            <a:ext cx="4248472" cy="249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13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14290"/>
            <a:ext cx="5072098" cy="1383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4929222" cy="183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086" y="3500438"/>
            <a:ext cx="4656900" cy="3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90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9" t="5481"/>
          <a:stretch>
            <a:fillRect/>
          </a:stretch>
        </p:blipFill>
        <p:spPr bwMode="auto">
          <a:xfrm>
            <a:off x="142844" y="2714620"/>
            <a:ext cx="4475058" cy="246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42852"/>
            <a:ext cx="4404490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000240"/>
            <a:ext cx="4201878" cy="7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9" r="1526" b="8112"/>
          <a:stretch>
            <a:fillRect/>
          </a:stretch>
        </p:blipFill>
        <p:spPr bwMode="auto">
          <a:xfrm>
            <a:off x="2786050" y="5072074"/>
            <a:ext cx="4214842" cy="161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39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14290"/>
            <a:ext cx="4572832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4442337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774" y="3286124"/>
            <a:ext cx="3959396" cy="314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12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1883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312470" cy="247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31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00055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705480" cy="222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9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4172990" cy="3905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83824"/>
            <a:ext cx="3816424" cy="218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6480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9909" y="332656"/>
            <a:ext cx="2966094" cy="234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43423"/>
            <a:ext cx="36083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99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42852"/>
            <a:ext cx="4786346" cy="1251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4076320" cy="4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5926"/>
            <a:ext cx="4246362" cy="430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76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3936082" cy="565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29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14290"/>
            <a:ext cx="4989685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643050"/>
            <a:ext cx="5848341" cy="11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83" y="2835796"/>
            <a:ext cx="5025666" cy="188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44541"/>
            <a:ext cx="4507383" cy="168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31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в структуре и содержании КИМ ЕГЭ по физике в 2015 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48132"/>
          </a:xfrm>
        </p:spPr>
        <p:txBody>
          <a:bodyPr/>
          <a:lstStyle/>
          <a:p>
            <a:r>
              <a:rPr lang="ru-RU" dirty="0" smtClean="0"/>
              <a:t>переход на новый бланк ответов № 1</a:t>
            </a:r>
          </a:p>
          <a:p>
            <a:r>
              <a:rPr lang="ru-RU" dirty="0" smtClean="0"/>
              <a:t>внесены изменения в кодификатор ЕГЭ</a:t>
            </a:r>
          </a:p>
          <a:p>
            <a:r>
              <a:rPr lang="ru-RU" dirty="0" smtClean="0"/>
              <a:t>существенно уменьшено число заданий с выбором ответа</a:t>
            </a:r>
          </a:p>
          <a:p>
            <a:r>
              <a:rPr lang="ru-RU" dirty="0" smtClean="0"/>
              <a:t>расширен спектр заданий с кратким ответом</a:t>
            </a:r>
          </a:p>
          <a:p>
            <a:r>
              <a:rPr lang="ru-RU" dirty="0" smtClean="0"/>
              <a:t>скорректированы критерии оценивания расчётных задач высокого уровня сложности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516889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86708"/>
            <a:ext cx="4313063" cy="283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428604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Расчётные задачи в одном варианте подбираются разной трудности: от 10 до 30–40% выполнения. Как правило, самое трудное задание рассчитано лишь на выпускников высокого уровня подготовки, а с менее сложными справляется и менее подготовленная группа тестируемых.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03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25" y="116632"/>
            <a:ext cx="3369524" cy="391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2808312" cy="652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654" y="4032784"/>
            <a:ext cx="3184395" cy="260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36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8101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7911"/>
            <a:ext cx="3987541" cy="536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84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79617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561"/>
            <a:ext cx="404475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34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01306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89581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39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4643438" cy="60483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Новый бланк позволяет отказаться от необходимости группировать задания в зависимости от формы записи ответа, поэтому </a:t>
            </a:r>
            <a:r>
              <a:rPr lang="ru-RU" b="1" dirty="0" smtClean="0"/>
              <a:t>в новой экзаменационной работе выделяется только две части.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i="1" dirty="0" smtClean="0"/>
              <a:t>Первая часть </a:t>
            </a:r>
            <a:r>
              <a:rPr lang="ru-RU" dirty="0" smtClean="0"/>
              <a:t>включает задания разных форм, ответы на которые записываются в бланк ответов № 1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Ответ на задание с выбором ответа записывается в виде одной цифры (номер ответа вместо ≪крестика≫ в предыдущей версии бланка). 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ru-RU" i="1" dirty="0" smtClean="0"/>
              <a:t>Число заданий с выбором ответа уменьшено с 25 до 9 заданий.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Вводятся задания с кратким ответом, который учащимся придётся формулировать самостоятельно (например, в виде числа, которое является ответом к задаче) и полученное число записывать в бланк.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/>
              <a:t>Формат записи ответов на задания с кратким ответом (на соответствие) остаётся прежним, в виде набора цифр.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ru-RU" i="1" dirty="0" smtClean="0"/>
              <a:t>Число заданий с кратким ответом увеличено с 4 до 18.</a:t>
            </a:r>
          </a:p>
          <a:p>
            <a:pPr marL="0" indent="0" algn="ctr">
              <a:buClr>
                <a:schemeClr val="tx1"/>
              </a:buClr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b="1" dirty="0" smtClean="0"/>
              <a:t>В конце второй части </a:t>
            </a:r>
            <a:r>
              <a:rPr lang="ru-RU" dirty="0" smtClean="0"/>
              <a:t>предлагаются задания с развёрнутым ответом, решения для которых записываются на традиционном бланке ответов № 2.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3303" y="293548"/>
            <a:ext cx="4558657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2868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Первая часть работы  </a:t>
            </a:r>
            <a:r>
              <a:rPr lang="ru-RU" dirty="0" smtClean="0"/>
              <a:t>включает в себя два блока заданий: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первый блок </a:t>
            </a:r>
            <a:r>
              <a:rPr lang="ru-RU" dirty="0" smtClean="0"/>
              <a:t>проверяет освоение понятийного аппарата школьного курса физики. </a:t>
            </a:r>
          </a:p>
          <a:p>
            <a:r>
              <a:rPr lang="ru-RU" dirty="0" smtClean="0"/>
              <a:t>Первый блок состоит из 22 заданий, которые группируются исходя из тематической принадлежности: </a:t>
            </a:r>
          </a:p>
          <a:p>
            <a:r>
              <a:rPr lang="ru-RU" dirty="0" smtClean="0"/>
              <a:t>механика – 7 заданий; </a:t>
            </a:r>
          </a:p>
          <a:p>
            <a:r>
              <a:rPr lang="ru-RU" dirty="0" smtClean="0"/>
              <a:t>молекулярная физика – 5 заданий;</a:t>
            </a:r>
          </a:p>
          <a:p>
            <a:r>
              <a:rPr lang="ru-RU" dirty="0" smtClean="0"/>
              <a:t>электродинамика – 6 заданий; </a:t>
            </a:r>
          </a:p>
          <a:p>
            <a:r>
              <a:rPr lang="ru-RU" dirty="0" smtClean="0"/>
              <a:t>квантовая физика – 4 задания.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3429000"/>
          <a:ext cx="8715436" cy="270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357187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заданий по каждому разделу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607220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второй блок </a:t>
            </a:r>
            <a:r>
              <a:rPr lang="ru-RU" dirty="0" smtClean="0"/>
              <a:t>проверяет овладение методологическими умениями.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примере раздела Электродинамика≫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8768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sz="3600" dirty="0" smtClean="0"/>
              <a:t>показана логика конструирования экзаменационного варианта,</a:t>
            </a:r>
          </a:p>
          <a:p>
            <a:endParaRPr lang="ru-RU" sz="3600" dirty="0" smtClean="0"/>
          </a:p>
          <a:p>
            <a:pPr>
              <a:buClr>
                <a:srgbClr val="C00000"/>
              </a:buClr>
            </a:pPr>
            <a:r>
              <a:rPr lang="ru-RU" sz="3600" dirty="0" smtClean="0"/>
              <a:t> приведено много примеров заданий, иллюстрирующих основные положения.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3116"/>
            <a:ext cx="4722267" cy="270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929198"/>
            <a:ext cx="488742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14290"/>
            <a:ext cx="4881600" cy="1700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11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4536504" cy="34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214818"/>
            <a:ext cx="4536504" cy="167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79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5832648" cy="275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571876"/>
            <a:ext cx="4896544" cy="205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46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14290"/>
            <a:ext cx="4037013" cy="187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25" y="2132856"/>
            <a:ext cx="36480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7242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11536"/>
            <a:ext cx="36099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12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97</TotalTime>
  <Words>428</Words>
  <Application>Microsoft Office PowerPoint</Application>
  <PresentationFormat>Экран (4:3)</PresentationFormat>
  <Paragraphs>37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Ясность</vt:lpstr>
      <vt:lpstr>Слайд 1</vt:lpstr>
      <vt:lpstr>Изменения в структуре и содержании КИМ ЕГЭ по физике в 2015 г</vt:lpstr>
      <vt:lpstr>Слайд 3</vt:lpstr>
      <vt:lpstr>Слайд 4</vt:lpstr>
      <vt:lpstr>На примере раздела Электродинамика≫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13</cp:revision>
  <dcterms:created xsi:type="dcterms:W3CDTF">2015-01-30T20:17:13Z</dcterms:created>
  <dcterms:modified xsi:type="dcterms:W3CDTF">2015-02-04T18:08:12Z</dcterms:modified>
</cp:coreProperties>
</file>