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7"/>
  </p:notesMasterIdLst>
  <p:sldIdLst>
    <p:sldId id="283" r:id="rId2"/>
    <p:sldId id="284" r:id="rId3"/>
    <p:sldId id="285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86" r:id="rId15"/>
    <p:sldId id="287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47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71888DB-6149-4BC2-BF80-C35737B34348}" type="datetimeFigureOut">
              <a:rPr lang="ru-RU"/>
              <a:pPr>
                <a:defRPr/>
              </a:pPr>
              <a:t>16.06.2017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DFEB428-AB39-4C9C-899F-2AAD913EB1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3379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33796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3797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3798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33799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3800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33801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802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803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380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380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33806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26D6B5D-A4F6-4795-B3EE-10A951474F35}" type="datetimeFigureOut">
              <a:rPr lang="ru-RU"/>
              <a:pPr/>
              <a:t>16.06.2017</a:t>
            </a:fld>
            <a:endParaRPr lang="ru-RU"/>
          </a:p>
        </p:txBody>
      </p:sp>
      <p:sp>
        <p:nvSpPr>
          <p:cNvPr id="33807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3380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A41C757-0081-488E-839F-42530FFB4AA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BE9A49-316A-423D-85EC-0E220B3EBE86}" type="datetimeFigureOut">
              <a:rPr lang="ru-RU"/>
              <a:pPr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CFCA2-EA5E-4D82-BF9D-0B5082F26DF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D58D8D-AAD5-4C3D-B67F-BBE0E2D29DD8}" type="datetimeFigureOut">
              <a:rPr lang="ru-RU"/>
              <a:pPr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F5BF0-21CC-42A1-B4F6-1CA975B062E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D58D8A4-A5EA-49E7-90AA-D8D207D7571A}" type="datetimeFigureOut">
              <a:rPr lang="ru-RU"/>
              <a:pPr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74101E5-2C28-4571-A4AA-8965FA51932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DE31DB-6EAA-499E-89D1-DD7270832F7E}" type="datetimeFigureOut">
              <a:rPr lang="ru-RU"/>
              <a:pPr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1FC3A8-01B3-42CD-9C92-F1C641B20C6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5DECCA-FB13-4867-82B4-B89BF7F3711A}" type="datetimeFigureOut">
              <a:rPr lang="ru-RU"/>
              <a:pPr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9F30F-6381-4241-B575-24FD5577E1E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51ADB4-9EAB-4979-986C-03DD33009C59}" type="datetimeFigureOut">
              <a:rPr lang="ru-RU"/>
              <a:pPr/>
              <a:t>16.06.2017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A98EF-9E01-4E8D-AA2F-9B729D020BA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82B8D3-6DE9-4E3D-9FF4-7BEE62FA48E2}" type="datetimeFigureOut">
              <a:rPr lang="ru-RU"/>
              <a:pPr/>
              <a:t>16.06.2017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EDA213-AC58-4AF0-A182-1307FC71A9F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F4D10A-7218-41F3-8682-B15C3B969ED4}" type="datetimeFigureOut">
              <a:rPr lang="ru-RU"/>
              <a:pPr/>
              <a:t>16.06.2017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8DF1B5-11F8-466C-B972-8EC1DA4F772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12BD16-E0A2-4102-9D90-B44017589B03}" type="datetimeFigureOut">
              <a:rPr lang="ru-RU"/>
              <a:pPr/>
              <a:t>16.06.2017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BDB51-55D4-44B9-865C-0AF92BE530E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A71937-2D6E-40CE-8599-E4112D73360C}" type="datetimeFigureOut">
              <a:rPr lang="ru-RU"/>
              <a:pPr/>
              <a:t>16.06.2017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5CE3F-1758-4760-B400-FC469581883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A9605F-B4DF-4072-A3F5-6E435ECACC84}" type="datetimeFigureOut">
              <a:rPr lang="ru-RU"/>
              <a:pPr/>
              <a:t>16.06.2017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985B2-CA95-4041-A921-134A22A10A2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3277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27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27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E263865B-6810-4996-99AD-94676D8F9F62}" type="datetimeFigureOut">
              <a:rPr lang="ru-RU"/>
              <a:pPr/>
              <a:t>16.06.2017</a:t>
            </a:fld>
            <a:endParaRPr lang="ru-RU"/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327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E030032-C972-4536-A35D-6392137556A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9.jpeg"/><Relationship Id="rId4" Type="http://schemas.openxmlformats.org/officeDocument/2006/relationships/image" Target="../media/image5.png"/><Relationship Id="rId9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3.jpeg"/><Relationship Id="rId5" Type="http://schemas.openxmlformats.org/officeDocument/2006/relationships/image" Target="../media/image6.png"/><Relationship Id="rId10" Type="http://schemas.openxmlformats.org/officeDocument/2006/relationships/image" Target="../media/image42.jpeg"/><Relationship Id="rId4" Type="http://schemas.openxmlformats.org/officeDocument/2006/relationships/image" Target="../media/image5.pn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5.jpeg"/><Relationship Id="rId4" Type="http://schemas.openxmlformats.org/officeDocument/2006/relationships/image" Target="../media/image5.png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image" Target="../media/image4.png"/><Relationship Id="rId21" Type="http://schemas.openxmlformats.org/officeDocument/2006/relationships/image" Target="../media/image22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jpe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jpeg"/><Relationship Id="rId23" Type="http://schemas.openxmlformats.org/officeDocument/2006/relationships/image" Target="../media/image24.png"/><Relationship Id="rId10" Type="http://schemas.openxmlformats.org/officeDocument/2006/relationships/image" Target="../media/image11.jpeg"/><Relationship Id="rId19" Type="http://schemas.openxmlformats.org/officeDocument/2006/relationships/image" Target="../media/image20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Relationship Id="rId22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9.jpe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jpeg"/><Relationship Id="rId5" Type="http://schemas.openxmlformats.org/officeDocument/2006/relationships/image" Target="../media/image6.png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6.jpeg"/><Relationship Id="rId4" Type="http://schemas.openxmlformats.org/officeDocument/2006/relationships/image" Target="../media/image5.pn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image1.jpeg"/>
          <p:cNvPicPr>
            <a:picLocks noChangeAspect="1"/>
          </p:cNvPicPr>
          <p:nvPr/>
        </p:nvPicPr>
        <p:blipFill>
          <a:blip r:embed="rId3"/>
          <a:srcRect r="5562"/>
          <a:stretch>
            <a:fillRect/>
          </a:stretch>
        </p:blipFill>
        <p:spPr>
          <a:xfrm>
            <a:off x="0" y="-30163"/>
            <a:ext cx="9144000" cy="6932613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87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shade val="100000"/>
                  <a:satMod val="115000"/>
                  <a:lumMod val="19000"/>
                  <a:lumOff val="81000"/>
                </a:schemeClr>
              </a:gs>
            </a:gsLst>
            <a:lin ang="0" scaled="1"/>
          </a:gradFill>
          <a:ln w="12700">
            <a:miter lim="400000"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333758" y="740180"/>
            <a:ext cx="5810242" cy="4495800"/>
          </a:xfrm>
          <a:prstGeom prst="rect">
            <a:avLst/>
          </a:prstGeom>
          <a:effectLst>
            <a:softEdge rad="3175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anchor="ctr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ru-RU" altLang="ru-RU" sz="2400" b="1" dirty="0" smtClean="0">
                <a:solidFill>
                  <a:srgbClr val="FF0000"/>
                </a:solidFill>
                <a:latin typeface="Trebuchet MS" pitchFamily="34" charset="0"/>
              </a:rPr>
              <a:t>УМК «Архимед»</a:t>
            </a:r>
            <a:endParaRPr lang="ru-RU" altLang="ru-RU" sz="2400" b="1" dirty="0">
              <a:solidFill>
                <a:srgbClr val="FF0000"/>
              </a:solidFill>
              <a:latin typeface="Trebuchet MS" pitchFamily="34" charset="0"/>
              <a:cs typeface="Tahoma" pitchFamily="34" charset="0"/>
            </a:endParaRPr>
          </a:p>
          <a:p>
            <a:pPr defTabSz="914400" fontAlgn="auto">
              <a:lnSpc>
                <a:spcPct val="150000"/>
              </a:lnSpc>
              <a:spcAft>
                <a:spcPts val="0"/>
              </a:spcAft>
              <a:defRPr/>
            </a:pPr>
            <a:endParaRPr lang="ru-RU" sz="2400" spc="50" dirty="0" smtClean="0">
              <a:solidFill>
                <a:srgbClr val="0070C0"/>
              </a:solidFill>
              <a:latin typeface="Impact" charset="0"/>
              <a:ea typeface="Impact" charset="0"/>
              <a:cs typeface="Impact" charset="0"/>
              <a:sym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675" y="6156325"/>
            <a:ext cx="1189038" cy="368300"/>
          </a:xfrm>
          <a:prstGeom prst="rect">
            <a:avLst/>
          </a:prstGeom>
          <a:solidFill>
            <a:srgbClr val="A4DAF2"/>
          </a:solidFill>
        </p:spPr>
        <p:txBody>
          <a:bodyPr lIns="0" tIns="0" rIns="0" bIns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4F81BD">
                    <a:lumMod val="75000"/>
                  </a:srgbClr>
                </a:solidFill>
                <a:latin typeface="Helvetica"/>
                <a:cs typeface="Helvetica"/>
                <a:sym typeface="Helvetica"/>
              </a:rPr>
              <a:t>2017</a:t>
            </a:r>
            <a:endParaRPr lang="ru-RU" sz="2400" b="1" kern="0" dirty="0">
              <a:solidFill>
                <a:srgbClr val="4F81BD">
                  <a:lumMod val="75000"/>
                </a:srgbClr>
              </a:solidFill>
              <a:latin typeface="Textbook New Bold"/>
              <a:cs typeface="Helvetica"/>
              <a:sym typeface="Helvetic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400"/>
            <a:ext cx="9169400" cy="1589088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sym typeface="Calibri"/>
            </a:endParaRPr>
          </a:p>
        </p:txBody>
      </p:sp>
      <p:pic>
        <p:nvPicPr>
          <p:cNvPr id="22530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6224588"/>
            <a:ext cx="9144000" cy="455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2531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12"/>
          </p:nvPr>
        </p:nvSpPr>
        <p:spPr>
          <a:xfrm>
            <a:off x="8396288" y="6310313"/>
            <a:ext cx="201612" cy="327025"/>
          </a:xfrm>
          <a:noFill/>
          <a:ln/>
          <a:extLst>
            <a:ext uri="{C572A759-6A51-4108-AA02-DFA0A04FC94B}"/>
          </a:extLst>
        </p:spPr>
        <p:txBody>
          <a:bodyPr rtlCol="0"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AE27BB6-AF4A-41D6-A379-8F6AF3986ACC}" type="slidenum">
              <a:rPr sz="1200">
                <a:solidFill>
                  <a:schemeClr val="tx1">
                    <a:tint val="75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2533" name="Заголовок 24"/>
          <p:cNvSpPr>
            <a:spLocks noGrp="1"/>
          </p:cNvSpPr>
          <p:nvPr>
            <p:ph type="title" idx="4294967295"/>
          </p:nvPr>
        </p:nvSpPr>
        <p:spPr>
          <a:xfrm>
            <a:off x="1150938" y="228600"/>
            <a:ext cx="7793037" cy="1431925"/>
          </a:xfrm>
          <a:ln/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УМК «Архимед»  7-9</a:t>
            </a:r>
            <a:b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Кабардин О.Ф. </a:t>
            </a:r>
          </a:p>
        </p:txBody>
      </p:sp>
      <p:pic>
        <p:nvPicPr>
          <p:cNvPr id="22534" name="image4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" y="125413"/>
            <a:ext cx="946150" cy="642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22535" name="Группа 11"/>
          <p:cNvGrpSpPr>
            <a:grpSpLocks/>
          </p:cNvGrpSpPr>
          <p:nvPr/>
        </p:nvGrpSpPr>
        <p:grpSpPr bwMode="auto">
          <a:xfrm>
            <a:off x="7902575" y="-238125"/>
            <a:ext cx="649288" cy="1079500"/>
            <a:chOff x="7667625" y="-68263"/>
            <a:chExt cx="649288" cy="1079501"/>
          </a:xfrm>
        </p:grpSpPr>
        <p:pic>
          <p:nvPicPr>
            <p:cNvPr id="22545" name="Рисунок 4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67625" y="-68263"/>
              <a:ext cx="649288" cy="107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6" name="Рисунок 4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12088" y="476250"/>
              <a:ext cx="29845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536" name="Группа 16"/>
          <p:cNvGrpSpPr>
            <a:grpSpLocks/>
          </p:cNvGrpSpPr>
          <p:nvPr/>
        </p:nvGrpSpPr>
        <p:grpSpPr bwMode="auto">
          <a:xfrm>
            <a:off x="8551863" y="-185738"/>
            <a:ext cx="649287" cy="1079501"/>
            <a:chOff x="8243888" y="-98425"/>
            <a:chExt cx="649287" cy="1079500"/>
          </a:xfrm>
        </p:grpSpPr>
        <p:pic>
          <p:nvPicPr>
            <p:cNvPr id="22543" name="Рисунок 4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43888" y="-98425"/>
              <a:ext cx="649287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4" name="Рисунок 3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348663" y="363970"/>
              <a:ext cx="400050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537" name="Picture 6" descr="C:\Documents and Settings\OAPolyakova\Рабочий стол\Архимед\еукеуе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05425" y="4724400"/>
            <a:ext cx="3852863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5" descr="C:\Documents and Settings\OAPolyakova\Рабочий стол\Архимед\экспериментушка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5925" y="1700213"/>
            <a:ext cx="4638675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2" descr="C:\Documents and Settings\OAPolyakova\Рабочий стол\эксперимент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1763" y="2420938"/>
            <a:ext cx="47148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вал 1"/>
          <p:cNvSpPr/>
          <p:nvPr/>
        </p:nvSpPr>
        <p:spPr>
          <a:xfrm>
            <a:off x="416114" y="1844824"/>
            <a:ext cx="1377213" cy="504056"/>
          </a:xfrm>
          <a:prstGeom prst="ellipse">
            <a:avLst/>
          </a:prstGeom>
          <a:noFill/>
          <a:ln w="25400" cap="flat">
            <a:solidFill>
              <a:srgbClr val="C0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8" tIns="45718" rIns="45718" bIns="45718" spcCol="38100" anchor="ctr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942525" y="2636912"/>
            <a:ext cx="1997627" cy="504056"/>
          </a:xfrm>
          <a:prstGeom prst="ellipse">
            <a:avLst/>
          </a:prstGeom>
          <a:noFill/>
          <a:ln w="25400" cap="flat">
            <a:solidFill>
              <a:srgbClr val="C0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8" tIns="45718" rIns="45718" bIns="45718" spcCol="38100" anchor="ctr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5305767" y="4817744"/>
            <a:ext cx="2218561" cy="504056"/>
          </a:xfrm>
          <a:prstGeom prst="ellipse">
            <a:avLst/>
          </a:prstGeom>
          <a:noFill/>
          <a:ln w="25400" cap="flat">
            <a:solidFill>
              <a:srgbClr val="C0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8" tIns="45718" rIns="45718" bIns="45718" spcCol="38100" anchor="ctr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400"/>
            <a:ext cx="9169400" cy="1589088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sym typeface="Calibri"/>
            </a:endParaRPr>
          </a:p>
        </p:txBody>
      </p:sp>
      <p:pic>
        <p:nvPicPr>
          <p:cNvPr id="2355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6224588"/>
            <a:ext cx="9144000" cy="455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355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12"/>
          </p:nvPr>
        </p:nvSpPr>
        <p:spPr>
          <a:xfrm>
            <a:off x="8396288" y="6310313"/>
            <a:ext cx="201612" cy="327025"/>
          </a:xfrm>
          <a:noFill/>
          <a:ln/>
          <a:extLst>
            <a:ext uri="{C572A759-6A51-4108-AA02-DFA0A04FC94B}"/>
          </a:extLst>
        </p:spPr>
        <p:txBody>
          <a:bodyPr rtlCol="0"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161EBC9-BE91-463D-B52F-6D1B7BA7A848}" type="slidenum">
              <a:rPr sz="1200">
                <a:solidFill>
                  <a:schemeClr val="tx1">
                    <a:tint val="75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3557" name="Заголовок 24"/>
          <p:cNvSpPr>
            <a:spLocks noGrp="1"/>
          </p:cNvSpPr>
          <p:nvPr>
            <p:ph type="title" idx="4294967295"/>
          </p:nvPr>
        </p:nvSpPr>
        <p:spPr>
          <a:xfrm>
            <a:off x="1150938" y="228600"/>
            <a:ext cx="7793037" cy="1431925"/>
          </a:xfrm>
          <a:ln/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УМК «Архимед»  7-9</a:t>
            </a:r>
            <a:b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Кабардин О.Ф. </a:t>
            </a:r>
          </a:p>
        </p:txBody>
      </p:sp>
      <p:pic>
        <p:nvPicPr>
          <p:cNvPr id="23558" name="image4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" y="125413"/>
            <a:ext cx="946150" cy="642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23559" name="Группа 11"/>
          <p:cNvGrpSpPr>
            <a:grpSpLocks/>
          </p:cNvGrpSpPr>
          <p:nvPr/>
        </p:nvGrpSpPr>
        <p:grpSpPr bwMode="auto">
          <a:xfrm>
            <a:off x="7902575" y="-238125"/>
            <a:ext cx="649288" cy="1079500"/>
            <a:chOff x="7667625" y="-68263"/>
            <a:chExt cx="649288" cy="1079501"/>
          </a:xfrm>
        </p:grpSpPr>
        <p:pic>
          <p:nvPicPr>
            <p:cNvPr id="23567" name="Рисунок 4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67625" y="-68263"/>
              <a:ext cx="649288" cy="107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8" name="Рисунок 4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12088" y="476250"/>
              <a:ext cx="29845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560" name="Группа 16"/>
          <p:cNvGrpSpPr>
            <a:grpSpLocks/>
          </p:cNvGrpSpPr>
          <p:nvPr/>
        </p:nvGrpSpPr>
        <p:grpSpPr bwMode="auto">
          <a:xfrm>
            <a:off x="8551863" y="-185738"/>
            <a:ext cx="649287" cy="1079501"/>
            <a:chOff x="8243888" y="-98425"/>
            <a:chExt cx="649287" cy="1079500"/>
          </a:xfrm>
        </p:grpSpPr>
        <p:pic>
          <p:nvPicPr>
            <p:cNvPr id="23565" name="Рисунок 4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43888" y="-98425"/>
              <a:ext cx="649287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6" name="Рисунок 3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348663" y="363970"/>
              <a:ext cx="400050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561" name="Picture 2" descr="C:\Documents and Settings\OAPolyakova\Рабочий стол\Индивидуальное задание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3200" y="1916113"/>
            <a:ext cx="4081463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4" descr="C:\Documents and Settings\OAPolyakova\Рабочий стол\Архимед\проектик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08500" y="1916113"/>
            <a:ext cx="4359275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0" descr="File000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51450" y="4076700"/>
            <a:ext cx="3116263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4" descr="G:\DCIM\101MSDCF\DSC00185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79388" y="3429000"/>
            <a:ext cx="4105275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400"/>
            <a:ext cx="9169400" cy="1589088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sym typeface="Calibri"/>
            </a:endParaRPr>
          </a:p>
        </p:txBody>
      </p:sp>
      <p:pic>
        <p:nvPicPr>
          <p:cNvPr id="24578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6224588"/>
            <a:ext cx="9144000" cy="455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4579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12"/>
          </p:nvPr>
        </p:nvSpPr>
        <p:spPr>
          <a:xfrm>
            <a:off x="8396288" y="6310313"/>
            <a:ext cx="201612" cy="327025"/>
          </a:xfrm>
          <a:noFill/>
          <a:ln/>
          <a:extLst>
            <a:ext uri="{C572A759-6A51-4108-AA02-DFA0A04FC94B}"/>
          </a:extLst>
        </p:spPr>
        <p:txBody>
          <a:bodyPr rtlCol="0"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6D22BB9-06B7-4F30-9601-CF6C2B49456B}" type="slidenum">
              <a:rPr sz="1200">
                <a:solidFill>
                  <a:schemeClr val="tx1">
                    <a:tint val="75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4581" name="Заголовок 24"/>
          <p:cNvSpPr>
            <a:spLocks noGrp="1"/>
          </p:cNvSpPr>
          <p:nvPr>
            <p:ph type="title" idx="4294967295"/>
          </p:nvPr>
        </p:nvSpPr>
        <p:spPr>
          <a:xfrm>
            <a:off x="1150938" y="228600"/>
            <a:ext cx="7793037" cy="1431925"/>
          </a:xfrm>
          <a:ln/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УМК «Архимед»  7-9</a:t>
            </a:r>
            <a:b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Кабардин О.Ф. </a:t>
            </a:r>
          </a:p>
        </p:txBody>
      </p:sp>
      <p:pic>
        <p:nvPicPr>
          <p:cNvPr id="24582" name="image4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" y="125413"/>
            <a:ext cx="946150" cy="642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24583" name="Группа 11"/>
          <p:cNvGrpSpPr>
            <a:grpSpLocks/>
          </p:cNvGrpSpPr>
          <p:nvPr/>
        </p:nvGrpSpPr>
        <p:grpSpPr bwMode="auto">
          <a:xfrm>
            <a:off x="7902575" y="-238125"/>
            <a:ext cx="649288" cy="1079500"/>
            <a:chOff x="7667625" y="-68263"/>
            <a:chExt cx="649288" cy="1079501"/>
          </a:xfrm>
        </p:grpSpPr>
        <p:pic>
          <p:nvPicPr>
            <p:cNvPr id="24592" name="Рисунок 4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67625" y="-68263"/>
              <a:ext cx="649288" cy="107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3" name="Рисунок 4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12088" y="476250"/>
              <a:ext cx="29845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584" name="Группа 16"/>
          <p:cNvGrpSpPr>
            <a:grpSpLocks/>
          </p:cNvGrpSpPr>
          <p:nvPr/>
        </p:nvGrpSpPr>
        <p:grpSpPr bwMode="auto">
          <a:xfrm>
            <a:off x="8551863" y="-185738"/>
            <a:ext cx="649287" cy="1079501"/>
            <a:chOff x="8243888" y="-98425"/>
            <a:chExt cx="649287" cy="1079500"/>
          </a:xfrm>
        </p:grpSpPr>
        <p:pic>
          <p:nvPicPr>
            <p:cNvPr id="24590" name="Рисунок 4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43888" y="-98425"/>
              <a:ext cx="649287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1" name="Рисунок 3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348663" y="363970"/>
              <a:ext cx="400050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Рисунок 14" descr="016.jpg"/>
          <p:cNvPicPr>
            <a:picLocks noChangeAspect="1"/>
          </p:cNvPicPr>
          <p:nvPr/>
        </p:nvPicPr>
        <p:blipFill>
          <a:blip r:embed="rId8" cstate="print"/>
          <a:srcRect l="20239" t="8118" r="1979" b="6730"/>
          <a:stretch>
            <a:fillRect/>
          </a:stretch>
        </p:blipFill>
        <p:spPr>
          <a:xfrm rot="60000">
            <a:off x="4446027" y="1676404"/>
            <a:ext cx="3993953" cy="4514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251520" y="2095421"/>
            <a:ext cx="3240360" cy="1196989"/>
          </a:xfrm>
          <a:prstGeom prst="wedgeRoundRectCallout">
            <a:avLst>
              <a:gd name="adj1" fmla="val 83379"/>
              <a:gd name="adj2" fmla="val 9314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0000"/>
                </a:solidFill>
                <a:latin typeface="Helvetica"/>
                <a:cs typeface="Tahoma" pitchFamily="34" charset="0"/>
                <a:sym typeface="Helvetica"/>
              </a:rPr>
              <a:t>В конце глав собраны все законы и правила изучаемые в рамках данного раздела </a:t>
            </a:r>
            <a:endParaRPr lang="ru-RU" sz="1400" b="1" kern="0" dirty="0">
              <a:solidFill>
                <a:srgbClr val="000000"/>
              </a:solidFill>
              <a:latin typeface="Helvetica"/>
              <a:cs typeface="Tahoma" pitchFamily="34" charset="0"/>
              <a:sym typeface="Helvetica"/>
            </a:endParaRPr>
          </a:p>
        </p:txBody>
      </p:sp>
      <p:pic>
        <p:nvPicPr>
          <p:cNvPr id="19" name="Picture 4" descr="E:\Физика\21-0160-0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19250" y="3811588"/>
            <a:ext cx="1409700" cy="184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400"/>
            <a:ext cx="9169400" cy="1589088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sym typeface="Calibri"/>
            </a:endParaRPr>
          </a:p>
        </p:txBody>
      </p:sp>
      <p:pic>
        <p:nvPicPr>
          <p:cNvPr id="25602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6224588"/>
            <a:ext cx="9144000" cy="455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5603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12"/>
          </p:nvPr>
        </p:nvSpPr>
        <p:spPr>
          <a:xfrm>
            <a:off x="8396288" y="6310313"/>
            <a:ext cx="201612" cy="327025"/>
          </a:xfrm>
          <a:noFill/>
          <a:ln/>
          <a:extLst>
            <a:ext uri="{C572A759-6A51-4108-AA02-DFA0A04FC94B}"/>
          </a:extLst>
        </p:spPr>
        <p:txBody>
          <a:bodyPr rtlCol="0"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EE52EB-A863-4362-A8EB-A13536E9F6FC}" type="slidenum">
              <a:rPr sz="1200">
                <a:solidFill>
                  <a:schemeClr val="tx1">
                    <a:tint val="75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5605" name="Заголовок 24"/>
          <p:cNvSpPr>
            <a:spLocks noGrp="1"/>
          </p:cNvSpPr>
          <p:nvPr>
            <p:ph type="title" idx="4294967295"/>
          </p:nvPr>
        </p:nvSpPr>
        <p:spPr>
          <a:xfrm>
            <a:off x="1150938" y="228600"/>
            <a:ext cx="7793037" cy="1431925"/>
          </a:xfrm>
          <a:ln/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УМК «Архимед»  7-9</a:t>
            </a:r>
            <a:b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Кабардин О.Ф. </a:t>
            </a:r>
          </a:p>
        </p:txBody>
      </p:sp>
      <p:pic>
        <p:nvPicPr>
          <p:cNvPr id="25606" name="image4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" y="125413"/>
            <a:ext cx="946150" cy="642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25607" name="Группа 11"/>
          <p:cNvGrpSpPr>
            <a:grpSpLocks/>
          </p:cNvGrpSpPr>
          <p:nvPr/>
        </p:nvGrpSpPr>
        <p:grpSpPr bwMode="auto">
          <a:xfrm>
            <a:off x="7902575" y="-238125"/>
            <a:ext cx="649288" cy="1079500"/>
            <a:chOff x="7667625" y="-68263"/>
            <a:chExt cx="649288" cy="1079501"/>
          </a:xfrm>
        </p:grpSpPr>
        <p:pic>
          <p:nvPicPr>
            <p:cNvPr id="25617" name="Рисунок 4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67625" y="-68263"/>
              <a:ext cx="649288" cy="107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8" name="Рисунок 4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12088" y="476250"/>
              <a:ext cx="29845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608" name="Группа 16"/>
          <p:cNvGrpSpPr>
            <a:grpSpLocks/>
          </p:cNvGrpSpPr>
          <p:nvPr/>
        </p:nvGrpSpPr>
        <p:grpSpPr bwMode="auto">
          <a:xfrm>
            <a:off x="8551863" y="-185738"/>
            <a:ext cx="649287" cy="1079501"/>
            <a:chOff x="8243888" y="-98425"/>
            <a:chExt cx="649287" cy="1079500"/>
          </a:xfrm>
        </p:grpSpPr>
        <p:pic>
          <p:nvPicPr>
            <p:cNvPr id="25615" name="Рисунок 4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43888" y="-98425"/>
              <a:ext cx="649287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6" name="Рисунок 3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348663" y="363970"/>
              <a:ext cx="400050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609" name="Picture 2" descr="test.jpg (400×300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0825" y="3789363"/>
            <a:ext cx="307340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015.jpg"/>
          <p:cNvPicPr>
            <a:picLocks noChangeAspect="1"/>
          </p:cNvPicPr>
          <p:nvPr/>
        </p:nvPicPr>
        <p:blipFill>
          <a:blip r:embed="rId9" cstate="print"/>
          <a:srcRect l="12477" t="6300" r="3607" b="17051"/>
          <a:stretch>
            <a:fillRect/>
          </a:stretch>
        </p:blipFill>
        <p:spPr>
          <a:xfrm>
            <a:off x="3563887" y="1636171"/>
            <a:ext cx="3683315" cy="4635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4" descr="E:\Физика\21-0160-0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46963" y="2868613"/>
            <a:ext cx="1409700" cy="184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0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530491" y="2160003"/>
            <a:ext cx="1859879" cy="809795"/>
          </a:xfrm>
          <a:prstGeom prst="wedgeRoundRectCallout">
            <a:avLst>
              <a:gd name="adj1" fmla="val 127846"/>
              <a:gd name="adj2" fmla="val 6806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0000"/>
                </a:solidFill>
                <a:latin typeface="Helvetica"/>
                <a:cs typeface="Tahoma" pitchFamily="34" charset="0"/>
                <a:sym typeface="Helvetica"/>
              </a:rPr>
              <a:t>Тест в конце каждого раздела</a:t>
            </a:r>
            <a:endParaRPr lang="ru-RU" sz="1400" b="1" kern="0" dirty="0">
              <a:solidFill>
                <a:srgbClr val="000000"/>
              </a:solidFill>
              <a:latin typeface="Helvetica"/>
              <a:cs typeface="Tahoma" pitchFamily="34" charset="0"/>
              <a:sym typeface="Helvetic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18" name="Rectangle 5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6942" name="Group 78"/>
          <p:cNvGraphicFramePr>
            <a:graphicFrameLocks noGrp="1"/>
          </p:cNvGraphicFramePr>
          <p:nvPr>
            <p:ph idx="1"/>
          </p:nvPr>
        </p:nvGraphicFramePr>
        <p:xfrm>
          <a:off x="1182688" y="2017713"/>
          <a:ext cx="7637462" cy="4294187"/>
        </p:xfrm>
        <a:graphic>
          <a:graphicData uri="http://schemas.openxmlformats.org/drawingml/2006/table">
            <a:tbl>
              <a:tblPr/>
              <a:tblGrid>
                <a:gridCol w="1090612"/>
                <a:gridCol w="1090613"/>
                <a:gridCol w="1092200"/>
                <a:gridCol w="1090612"/>
                <a:gridCol w="1092200"/>
                <a:gridCol w="1090613"/>
                <a:gridCol w="1090612"/>
              </a:tblGrid>
              <a:tr h="1123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Год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Всего участников ГИА-9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«2»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«3»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«4»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«5»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Каче-ство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2,6%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32,3%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14,1%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1,2%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139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41,6%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19,2%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60,8%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  <a:p>
            <a:endParaRPr lang="ru-RU"/>
          </a:p>
          <a:p>
            <a:endParaRPr lang="ru-RU"/>
          </a:p>
          <a:p>
            <a:r>
              <a:rPr lang="ru-RU"/>
              <a:t>    </a:t>
            </a:r>
            <a:r>
              <a:rPr lang="ru-RU">
                <a:latin typeface="Algerian" pitchFamily="82" charset="0"/>
              </a:rPr>
              <a:t>БЛАГОДАРЮ ЗА ВНИМАНИЕ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314950"/>
          </a:xfrm>
        </p:spPr>
        <p:txBody>
          <a:bodyPr/>
          <a:lstStyle/>
          <a:p>
            <a:r>
              <a:rPr lang="ru-RU"/>
              <a:t>Факторы повышения качества физического образования методами  УМК «Архимед» </a:t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 sz="3200"/>
              <a:t>Захарченко О.И.</a:t>
            </a:r>
            <a:br>
              <a:rPr lang="ru-RU" sz="3200"/>
            </a:br>
            <a:endParaRPr lang="ru-RU" sz="3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endParaRPr lang="ru-RU"/>
          </a:p>
        </p:txBody>
      </p:sp>
      <p:pic>
        <p:nvPicPr>
          <p:cNvPr id="30723" name="Picture 4" descr="foto026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0724" name="Прямоугольник 7"/>
          <p:cNvSpPr>
            <a:spLocks noChangeArrowheads="1"/>
          </p:cNvSpPr>
          <p:nvPr/>
        </p:nvSpPr>
        <p:spPr bwMode="auto">
          <a:xfrm>
            <a:off x="2195513" y="333375"/>
            <a:ext cx="49244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5400" b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Пути познания</a:t>
            </a:r>
          </a:p>
        </p:txBody>
      </p:sp>
      <p:sp>
        <p:nvSpPr>
          <p:cNvPr id="30725" name="Прямоугольник 8"/>
          <p:cNvSpPr>
            <a:spLocks noChangeArrowheads="1"/>
          </p:cNvSpPr>
          <p:nvPr/>
        </p:nvSpPr>
        <p:spPr bwMode="auto">
          <a:xfrm>
            <a:off x="468313" y="5589588"/>
            <a:ext cx="867568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800" b="1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endParaRPr lang="ru-RU" sz="2800" b="1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79" name="TextBox 2"/>
          <p:cNvSpPr txBox="1">
            <a:spLocks noChangeArrowheads="1"/>
          </p:cNvSpPr>
          <p:nvPr/>
        </p:nvSpPr>
        <p:spPr bwMode="auto">
          <a:xfrm>
            <a:off x="755650" y="3141663"/>
            <a:ext cx="78168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«Единственный путь, ведущий к познанию, - это деятельность» </a:t>
            </a:r>
          </a:p>
          <a:p>
            <a:pPr algn="ctr"/>
            <a:r>
              <a:rPr lang="ru-RU" sz="3200" b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r>
              <a:rPr lang="ru-RU" sz="2400" b="1" i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Б. Шоу </a:t>
            </a:r>
            <a:endParaRPr lang="ru-RU" sz="3200" b="1" i="1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400"/>
            <a:ext cx="9169400" cy="1589088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sym typeface="Calibri"/>
            </a:endParaRPr>
          </a:p>
        </p:txBody>
      </p:sp>
      <p:pic>
        <p:nvPicPr>
          <p:cNvPr id="16386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6224588"/>
            <a:ext cx="9144000" cy="455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6387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12"/>
          </p:nvPr>
        </p:nvSpPr>
        <p:spPr>
          <a:xfrm>
            <a:off x="8396288" y="6310313"/>
            <a:ext cx="201612" cy="327025"/>
          </a:xfrm>
          <a:noFill/>
          <a:ln/>
          <a:extLst>
            <a:ext uri="{C572A759-6A51-4108-AA02-DFA0A04FC94B}"/>
          </a:extLst>
        </p:spPr>
        <p:txBody>
          <a:bodyPr rtlCol="0"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D4B7F2D-6E96-4B22-88DE-33B94FAEB71E}" type="slidenum">
              <a:rPr sz="1200">
                <a:solidFill>
                  <a:schemeClr val="tx1">
                    <a:tint val="75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6389" name="image4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" y="125413"/>
            <a:ext cx="946150" cy="642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6390" name="Заголовок 24"/>
          <p:cNvSpPr>
            <a:spLocks noGrp="1"/>
          </p:cNvSpPr>
          <p:nvPr>
            <p:ph type="title" idx="4294967295"/>
          </p:nvPr>
        </p:nvSpPr>
        <p:spPr>
          <a:xfrm>
            <a:off x="1150938" y="228600"/>
            <a:ext cx="7793037" cy="1431925"/>
          </a:xfrm>
          <a:ln/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УМК «Архимед»  7-9</a:t>
            </a:r>
            <a:b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Кабардин О.Ф. </a:t>
            </a:r>
          </a:p>
        </p:txBody>
      </p:sp>
      <p:grpSp>
        <p:nvGrpSpPr>
          <p:cNvPr id="16391" name="Группа 25"/>
          <p:cNvGrpSpPr>
            <a:grpSpLocks/>
          </p:cNvGrpSpPr>
          <p:nvPr/>
        </p:nvGrpSpPr>
        <p:grpSpPr bwMode="auto">
          <a:xfrm>
            <a:off x="7902575" y="-238125"/>
            <a:ext cx="649288" cy="1079500"/>
            <a:chOff x="7667625" y="-68263"/>
            <a:chExt cx="649288" cy="1079501"/>
          </a:xfrm>
        </p:grpSpPr>
        <p:pic>
          <p:nvPicPr>
            <p:cNvPr id="16426" name="Рисунок 4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67625" y="-68263"/>
              <a:ext cx="649288" cy="107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27" name="Рисунок 4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12088" y="476250"/>
              <a:ext cx="29845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392" name="Группа 28"/>
          <p:cNvGrpSpPr>
            <a:grpSpLocks/>
          </p:cNvGrpSpPr>
          <p:nvPr/>
        </p:nvGrpSpPr>
        <p:grpSpPr bwMode="auto">
          <a:xfrm>
            <a:off x="8551863" y="-185738"/>
            <a:ext cx="649287" cy="1079501"/>
            <a:chOff x="8243888" y="-98425"/>
            <a:chExt cx="649287" cy="1079500"/>
          </a:xfrm>
        </p:grpSpPr>
        <p:pic>
          <p:nvPicPr>
            <p:cNvPr id="16424" name="Рисунок 4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43888" y="-98425"/>
              <a:ext cx="649287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25" name="Рисунок 3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348663" y="363970"/>
              <a:ext cx="400050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Скругленный прямоугольник 31"/>
          <p:cNvSpPr/>
          <p:nvPr/>
        </p:nvSpPr>
        <p:spPr>
          <a:xfrm>
            <a:off x="519113" y="1773238"/>
            <a:ext cx="7302500" cy="15113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2060"/>
                </a:solidFill>
                <a:latin typeface="Helvetica" panose="020B0604020202020204" pitchFamily="2" charset="0"/>
                <a:sym typeface="Helvetica"/>
              </a:rPr>
              <a:t>Главные особенности </a:t>
            </a:r>
            <a:r>
              <a:rPr lang="ru-RU" sz="1400" b="1" kern="0" dirty="0">
                <a:solidFill>
                  <a:srgbClr val="002060"/>
                </a:solidFill>
                <a:latin typeface="Helvetica" panose="020B0604020202020204" pitchFamily="2" charset="0"/>
                <a:sym typeface="Helvetica"/>
              </a:rPr>
              <a:t>УМК : </a:t>
            </a:r>
          </a:p>
          <a:p>
            <a:pPr marL="108000" indent="-108000" algn="just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300" kern="0" dirty="0">
                <a:solidFill>
                  <a:srgbClr val="454545"/>
                </a:solidFill>
                <a:latin typeface="Helvetica" panose="020B0604020202020204" pitchFamily="2" charset="0"/>
                <a:cs typeface="Times New Roman" pitchFamily="18" charset="0"/>
                <a:sym typeface="Helvetica"/>
              </a:rPr>
              <a:t>Разворотный принцип построения – один параграф — два разворота (основной разворот содержит обязательный  для изучения программный материал, второй разворот дополнительный - для самостоятельного или углубленного изучения);</a:t>
            </a:r>
          </a:p>
          <a:p>
            <a:pPr marL="108000" indent="-108000" algn="just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300" kern="0" dirty="0">
                <a:solidFill>
                  <a:srgbClr val="454545"/>
                </a:solidFill>
                <a:latin typeface="Helvetica" panose="020B0604020202020204" pitchFamily="2" charset="0"/>
                <a:cs typeface="Times New Roman" pitchFamily="18" charset="0"/>
                <a:sym typeface="Helvetica"/>
              </a:rPr>
              <a:t>Возможность реализации личностно ориентированного обучения;</a:t>
            </a:r>
          </a:p>
          <a:p>
            <a:pPr marL="108000" indent="-108000" algn="just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300" kern="0" dirty="0">
                <a:solidFill>
                  <a:srgbClr val="454545"/>
                </a:solidFill>
                <a:latin typeface="Helvetica" panose="020B0604020202020204" pitchFamily="2" charset="0"/>
                <a:cs typeface="Times New Roman" pitchFamily="18" charset="0"/>
                <a:sym typeface="Helvetica"/>
              </a:rPr>
              <a:t>Варианты познавательной практической деятельности на каждом уроке;</a:t>
            </a:r>
          </a:p>
          <a:p>
            <a:pPr marL="108000" indent="-108000" algn="just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300" kern="0" dirty="0">
                <a:solidFill>
                  <a:srgbClr val="454545"/>
                </a:solidFill>
                <a:latin typeface="Helvetica" panose="020B0604020202020204" pitchFamily="2" charset="0"/>
                <a:cs typeface="Times New Roman" pitchFamily="18" charset="0"/>
                <a:sym typeface="Helvetica"/>
              </a:rPr>
              <a:t>Заложены проекты содержания обучения и методики проведения уроков.</a:t>
            </a:r>
          </a:p>
        </p:txBody>
      </p:sp>
      <p:sp>
        <p:nvSpPr>
          <p:cNvPr id="33" name="TextBox 32"/>
          <p:cNvSpPr txBox="1">
            <a:spLocks noChangeAspect="1"/>
          </p:cNvSpPr>
          <p:nvPr/>
        </p:nvSpPr>
        <p:spPr>
          <a:xfrm>
            <a:off x="638175" y="3435350"/>
            <a:ext cx="1092200" cy="320675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4269" tIns="52135" rIns="104269" bIns="52135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rgbClr val="454545"/>
                </a:solidFill>
                <a:latin typeface="Helvetica" panose="020B0604020202020204" pitchFamily="2" charset="0"/>
                <a:sym typeface="Helvetica"/>
              </a:rPr>
              <a:t>Учебники</a:t>
            </a:r>
            <a:endParaRPr lang="ru-RU" sz="1200" kern="0" dirty="0">
              <a:solidFill>
                <a:srgbClr val="454545"/>
              </a:solidFill>
              <a:latin typeface="Helvetica" panose="020B0604020202020204" pitchFamily="2" charset="0"/>
              <a:sym typeface="Helvetica"/>
            </a:endParaRPr>
          </a:p>
        </p:txBody>
      </p:sp>
      <p:pic>
        <p:nvPicPr>
          <p:cNvPr id="1639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5825" y="3835400"/>
            <a:ext cx="41116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Прямая со стрелкой 8"/>
          <p:cNvCxnSpPr/>
          <p:nvPr/>
        </p:nvCxnSpPr>
        <p:spPr>
          <a:xfrm flipH="1" flipV="1">
            <a:off x="1077913" y="3713163"/>
            <a:ext cx="12700" cy="830262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 descr="Kab 7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175" y="4348163"/>
            <a:ext cx="877888" cy="115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Рисунок 36" descr="Kab 8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1550" y="4730750"/>
            <a:ext cx="863600" cy="115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Рисунок 38" descr="Kab 9-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7150" y="5006975"/>
            <a:ext cx="863600" cy="1122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TextBox 39"/>
          <p:cNvSpPr txBox="1">
            <a:spLocks noChangeAspect="1"/>
          </p:cNvSpPr>
          <p:nvPr/>
        </p:nvSpPr>
        <p:spPr>
          <a:xfrm>
            <a:off x="2051050" y="3429000"/>
            <a:ext cx="1728788" cy="320675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4269" tIns="52135" rIns="104269" bIns="52135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rgbClr val="454545"/>
                </a:solidFill>
                <a:latin typeface="Helvetica" panose="020B0604020202020204" pitchFamily="2" charset="0"/>
                <a:sym typeface="Helvetica"/>
              </a:rPr>
              <a:t>Рабочие тетради</a:t>
            </a:r>
            <a:endParaRPr lang="ru-RU" sz="1200" kern="0" dirty="0">
              <a:solidFill>
                <a:srgbClr val="454545"/>
              </a:solidFill>
              <a:latin typeface="Helvetica" panose="020B0604020202020204" pitchFamily="2" charset="0"/>
              <a:sym typeface="Helvetica"/>
            </a:endParaRPr>
          </a:p>
        </p:txBody>
      </p:sp>
      <p:pic>
        <p:nvPicPr>
          <p:cNvPr id="16401" name="Picture 1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484438" y="3886200"/>
            <a:ext cx="417512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2" name="Прямая со стрелкой 8"/>
          <p:cNvCxnSpPr/>
          <p:nvPr/>
        </p:nvCxnSpPr>
        <p:spPr>
          <a:xfrm flipH="1" flipV="1">
            <a:off x="2692400" y="3836988"/>
            <a:ext cx="26988" cy="671512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42" descr="Kab 7 tetr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87588" y="4449763"/>
            <a:ext cx="863600" cy="111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Рисунок 43" descr="Kab 8 tetr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33663" y="4697413"/>
            <a:ext cx="836612" cy="107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Рисунок 44" descr="Kab 9 tetr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27363" y="5040313"/>
            <a:ext cx="847725" cy="107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TextBox 45"/>
          <p:cNvSpPr txBox="1">
            <a:spLocks noChangeAspect="1"/>
          </p:cNvSpPr>
          <p:nvPr/>
        </p:nvSpPr>
        <p:spPr>
          <a:xfrm>
            <a:off x="4249738" y="3495675"/>
            <a:ext cx="2352675" cy="320675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4269" tIns="52135" rIns="104269" bIns="52135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rgbClr val="454545"/>
                </a:solidFill>
                <a:latin typeface="Helvetica" panose="020B0604020202020204" pitchFamily="2" charset="0"/>
                <a:sym typeface="Helvetica"/>
              </a:rPr>
              <a:t>Методические материалы</a:t>
            </a:r>
            <a:endParaRPr lang="ru-RU" sz="1200" kern="0" dirty="0">
              <a:solidFill>
                <a:srgbClr val="454545"/>
              </a:solidFill>
              <a:latin typeface="Helvetica" panose="020B0604020202020204" pitchFamily="2" charset="0"/>
              <a:sym typeface="Helvetica"/>
            </a:endParaRPr>
          </a:p>
        </p:txBody>
      </p:sp>
      <p:cxnSp>
        <p:nvCxnSpPr>
          <p:cNvPr id="47" name="Прямая со стрелкой 8"/>
          <p:cNvCxnSpPr/>
          <p:nvPr/>
        </p:nvCxnSpPr>
        <p:spPr>
          <a:xfrm flipH="1" flipV="1">
            <a:off x="5367338" y="3870325"/>
            <a:ext cx="33337" cy="196850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8"/>
          <p:cNvCxnSpPr/>
          <p:nvPr/>
        </p:nvCxnSpPr>
        <p:spPr>
          <a:xfrm flipH="1">
            <a:off x="4867275" y="4073525"/>
            <a:ext cx="527050" cy="0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8"/>
          <p:cNvCxnSpPr/>
          <p:nvPr/>
        </p:nvCxnSpPr>
        <p:spPr>
          <a:xfrm flipH="1">
            <a:off x="5384800" y="4073525"/>
            <a:ext cx="525463" cy="0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8"/>
          <p:cNvCxnSpPr/>
          <p:nvPr/>
        </p:nvCxnSpPr>
        <p:spPr>
          <a:xfrm flipV="1">
            <a:off x="4859338" y="4057650"/>
            <a:ext cx="0" cy="862013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8"/>
          <p:cNvCxnSpPr/>
          <p:nvPr/>
        </p:nvCxnSpPr>
        <p:spPr>
          <a:xfrm flipV="1">
            <a:off x="5913438" y="4097338"/>
            <a:ext cx="0" cy="862012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Рисунок 51" descr="Kab 7 metod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49738" y="4364038"/>
            <a:ext cx="771525" cy="100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Рисунок 52" descr="Kab 8 metod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84700" y="4603750"/>
            <a:ext cx="836613" cy="1087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Рисунок 53" descr="Kab 9 metod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53000" y="5027613"/>
            <a:ext cx="782638" cy="97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Рисунок 54" descr="Kab 7 pouroshka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32475" y="4430713"/>
            <a:ext cx="769938" cy="941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Рисунок 55" descr="Kab 8 pouroshka.jp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73775" y="4738688"/>
            <a:ext cx="730250" cy="94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Picture 2" descr="C:\Users\nkonovalova\Desktop\Снимок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388100" y="5164138"/>
            <a:ext cx="776288" cy="94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58" name="TextBox 57"/>
          <p:cNvSpPr txBox="1">
            <a:spLocks noChangeAspect="1"/>
          </p:cNvSpPr>
          <p:nvPr/>
        </p:nvSpPr>
        <p:spPr>
          <a:xfrm>
            <a:off x="7343775" y="3498850"/>
            <a:ext cx="1552575" cy="523875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4269" tIns="52135" rIns="104269" bIns="52135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rgbClr val="454545"/>
                </a:solidFill>
                <a:latin typeface="Helvetica" panose="020B0604020202020204" pitchFamily="2" charset="0"/>
                <a:sym typeface="Helvetica"/>
              </a:rPr>
              <a:t>Рабочая программа</a:t>
            </a:r>
            <a:endParaRPr lang="ru-RU" sz="1200" kern="0" dirty="0">
              <a:solidFill>
                <a:srgbClr val="454545"/>
              </a:solidFill>
              <a:latin typeface="Helvetica" panose="020B0604020202020204" pitchFamily="2" charset="0"/>
              <a:sym typeface="Helvetica"/>
            </a:endParaRPr>
          </a:p>
        </p:txBody>
      </p:sp>
      <p:cxnSp>
        <p:nvCxnSpPr>
          <p:cNvPr id="60" name="Прямая со стрелкой 8"/>
          <p:cNvCxnSpPr/>
          <p:nvPr/>
        </p:nvCxnSpPr>
        <p:spPr>
          <a:xfrm flipV="1">
            <a:off x="8120063" y="4086225"/>
            <a:ext cx="0" cy="998538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3" descr="W:\Обложки\Физика\21-0368-03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791450" y="5053013"/>
            <a:ext cx="693738" cy="94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6421" name="Picture 4" descr="image_image_788925.png (150×150)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6359525" y="5170488"/>
            <a:ext cx="7207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2" name="Picture 5"/>
          <p:cNvPicPr>
            <a:picLocks noChangeAspect="1" noChangeArrowheads="1"/>
          </p:cNvPicPr>
          <p:nvPr/>
        </p:nvPicPr>
        <p:blipFill>
          <a:blip r:embed="rId24"/>
          <a:srcRect l="11624" t="1543" r="17641"/>
          <a:stretch>
            <a:fillRect/>
          </a:stretch>
        </p:blipFill>
        <p:spPr bwMode="auto">
          <a:xfrm>
            <a:off x="7861300" y="4359275"/>
            <a:ext cx="458788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3" name="image17.png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5205413" y="3948113"/>
            <a:ext cx="376237" cy="3317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400"/>
            <a:ext cx="9169400" cy="1589088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sym typeface="Calibri"/>
            </a:endParaRPr>
          </a:p>
        </p:txBody>
      </p:sp>
      <p:pic>
        <p:nvPicPr>
          <p:cNvPr id="17410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6224588"/>
            <a:ext cx="9144000" cy="455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7411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12"/>
          </p:nvPr>
        </p:nvSpPr>
        <p:spPr>
          <a:xfrm>
            <a:off x="8396288" y="6310313"/>
            <a:ext cx="201612" cy="327025"/>
          </a:xfrm>
          <a:noFill/>
          <a:ln/>
          <a:extLst>
            <a:ext uri="{C572A759-6A51-4108-AA02-DFA0A04FC94B}"/>
          </a:extLst>
        </p:spPr>
        <p:txBody>
          <a:bodyPr rtlCol="0"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C7958AE-1775-468B-8778-29BC2E023A50}" type="slidenum">
              <a:rPr sz="1200">
                <a:solidFill>
                  <a:schemeClr val="tx1">
                    <a:tint val="75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" name="Picture 2" descr="Y:\Полученные файлы\Kabardin_Fizika_9\38-39.jpg"/>
          <p:cNvPicPr>
            <a:picLocks noChangeAspect="1" noChangeArrowheads="1"/>
          </p:cNvPicPr>
          <p:nvPr/>
        </p:nvPicPr>
        <p:blipFill>
          <a:blip r:embed="rId4">
            <a:lum bright="-30000" contrast="40000"/>
          </a:blip>
          <a:srcRect/>
          <a:stretch>
            <a:fillRect/>
          </a:stretch>
        </p:blipFill>
        <p:spPr bwMode="auto">
          <a:xfrm>
            <a:off x="2100263" y="2160588"/>
            <a:ext cx="6777037" cy="39909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:\Documents and Settings\IOvsyankina\Рабочий стол\untitled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225" y="3675063"/>
            <a:ext cx="1233488" cy="1554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5" name="Заголовок 24"/>
          <p:cNvSpPr>
            <a:spLocks noGrp="1"/>
          </p:cNvSpPr>
          <p:nvPr>
            <p:ph type="title" idx="4294967295"/>
          </p:nvPr>
        </p:nvSpPr>
        <p:spPr>
          <a:xfrm>
            <a:off x="1150938" y="228600"/>
            <a:ext cx="7793037" cy="1431925"/>
          </a:xfrm>
          <a:ln/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УМК «Архимед»  7-9</a:t>
            </a:r>
            <a:b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Кабардин О.Ф. </a:t>
            </a:r>
          </a:p>
        </p:txBody>
      </p:sp>
      <p:pic>
        <p:nvPicPr>
          <p:cNvPr id="17416" name="image43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" y="125413"/>
            <a:ext cx="946150" cy="642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17417" name="Группа 11"/>
          <p:cNvGrpSpPr>
            <a:grpSpLocks/>
          </p:cNvGrpSpPr>
          <p:nvPr/>
        </p:nvGrpSpPr>
        <p:grpSpPr bwMode="auto">
          <a:xfrm>
            <a:off x="7902575" y="-238125"/>
            <a:ext cx="649288" cy="1079500"/>
            <a:chOff x="7667625" y="-68263"/>
            <a:chExt cx="649288" cy="1079501"/>
          </a:xfrm>
        </p:grpSpPr>
        <p:pic>
          <p:nvPicPr>
            <p:cNvPr id="17425" name="Рисунок 4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667625" y="-68263"/>
              <a:ext cx="649288" cy="107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6" name="Рисунок 43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812088" y="476250"/>
              <a:ext cx="29845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418" name="Группа 14"/>
          <p:cNvGrpSpPr>
            <a:grpSpLocks/>
          </p:cNvGrpSpPr>
          <p:nvPr/>
        </p:nvGrpSpPr>
        <p:grpSpPr bwMode="auto">
          <a:xfrm>
            <a:off x="8551863" y="-185738"/>
            <a:ext cx="649287" cy="1079501"/>
            <a:chOff x="8243888" y="-98425"/>
            <a:chExt cx="649287" cy="1079500"/>
          </a:xfrm>
        </p:grpSpPr>
        <p:pic>
          <p:nvPicPr>
            <p:cNvPr id="17423" name="Рисунок 46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243888" y="-98425"/>
              <a:ext cx="649287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4" name="Рисунок 31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348663" y="363970"/>
              <a:ext cx="400050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57435" y="1755108"/>
            <a:ext cx="1562237" cy="809795"/>
          </a:xfrm>
          <a:prstGeom prst="wedgeRoundRectCallout">
            <a:avLst>
              <a:gd name="adj1" fmla="val 93357"/>
              <a:gd name="adj2" fmla="val 4952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0000"/>
                </a:solidFill>
                <a:latin typeface="Helvetica"/>
                <a:cs typeface="Tahoma" pitchFamily="34" charset="0"/>
                <a:sym typeface="Helvetica"/>
              </a:rPr>
              <a:t>Первый разворот</a:t>
            </a:r>
            <a:endParaRPr lang="ru-RU" sz="1400" b="1" kern="0" dirty="0">
              <a:solidFill>
                <a:srgbClr val="000000"/>
              </a:solidFill>
              <a:latin typeface="Helvetica"/>
              <a:cs typeface="Tahoma" pitchFamily="34" charset="0"/>
              <a:sym typeface="Helvetica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443663" y="1755775"/>
            <a:ext cx="792162" cy="50323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sym typeface="Helvetica"/>
              </a:rPr>
              <a:t>min</a:t>
            </a:r>
            <a:endParaRPr lang="ru-RU" b="1" kern="0" dirty="0">
              <a:solidFill>
                <a:srgbClr val="FFFFFF"/>
              </a:solidFill>
              <a:sym typeface="Helvetic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400"/>
            <a:ext cx="9169400" cy="1589088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sym typeface="Calibri"/>
            </a:endParaRPr>
          </a:p>
        </p:txBody>
      </p:sp>
      <p:pic>
        <p:nvPicPr>
          <p:cNvPr id="1843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6224588"/>
            <a:ext cx="9144000" cy="455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843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12"/>
          </p:nvPr>
        </p:nvSpPr>
        <p:spPr>
          <a:xfrm>
            <a:off x="8396288" y="6310313"/>
            <a:ext cx="201612" cy="327025"/>
          </a:xfrm>
          <a:noFill/>
          <a:ln/>
          <a:extLst>
            <a:ext uri="{C572A759-6A51-4108-AA02-DFA0A04FC94B}"/>
          </a:extLst>
        </p:spPr>
        <p:txBody>
          <a:bodyPr rtlCol="0"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3717607-F2D0-4FB5-AD8D-30843CAACA2F}" type="slidenum">
              <a:rPr sz="1200">
                <a:solidFill>
                  <a:schemeClr val="tx1">
                    <a:tint val="75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8" name="Picture 2" descr="Y:\Полученные файлы\Kabardin_Fizika_9\2.jpg"/>
          <p:cNvPicPr>
            <a:picLocks noChangeAspect="1" noChangeArrowheads="1"/>
          </p:cNvPicPr>
          <p:nvPr/>
        </p:nvPicPr>
        <p:blipFill>
          <a:blip r:embed="rId4">
            <a:lum bright="-30000" contrast="40000"/>
          </a:blip>
          <a:srcRect/>
          <a:stretch>
            <a:fillRect/>
          </a:stretch>
        </p:blipFill>
        <p:spPr bwMode="auto">
          <a:xfrm>
            <a:off x="2474913" y="2160588"/>
            <a:ext cx="6418262" cy="3946525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:\Documents and Settings\IOvsyankina\Рабочий стол\untitled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3573463"/>
            <a:ext cx="1223963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9" name="Заголовок 24"/>
          <p:cNvSpPr>
            <a:spLocks noGrp="1"/>
          </p:cNvSpPr>
          <p:nvPr>
            <p:ph type="title" idx="4294967295"/>
          </p:nvPr>
        </p:nvSpPr>
        <p:spPr>
          <a:xfrm>
            <a:off x="1150938" y="228600"/>
            <a:ext cx="7793037" cy="1431925"/>
          </a:xfrm>
          <a:ln/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УМК «Архимед»  7-9</a:t>
            </a:r>
            <a:b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Кабардин О.Ф. </a:t>
            </a:r>
          </a:p>
        </p:txBody>
      </p:sp>
      <p:pic>
        <p:nvPicPr>
          <p:cNvPr id="18440" name="image43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" y="125413"/>
            <a:ext cx="946150" cy="642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18441" name="Группа 11"/>
          <p:cNvGrpSpPr>
            <a:grpSpLocks/>
          </p:cNvGrpSpPr>
          <p:nvPr/>
        </p:nvGrpSpPr>
        <p:grpSpPr bwMode="auto">
          <a:xfrm>
            <a:off x="7902575" y="-238125"/>
            <a:ext cx="649288" cy="1079500"/>
            <a:chOff x="7667625" y="-68263"/>
            <a:chExt cx="649288" cy="1079501"/>
          </a:xfrm>
        </p:grpSpPr>
        <p:pic>
          <p:nvPicPr>
            <p:cNvPr id="18451" name="Рисунок 4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667625" y="-68263"/>
              <a:ext cx="649288" cy="107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2" name="Рисунок 43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812088" y="476250"/>
              <a:ext cx="29845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42" name="Рисунок 4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02650" y="-298450"/>
            <a:ext cx="727075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Рисунок 4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636000" y="301625"/>
            <a:ext cx="42227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117234" y="1755106"/>
            <a:ext cx="1562237" cy="809795"/>
          </a:xfrm>
          <a:prstGeom prst="wedgeRoundRectCallout">
            <a:avLst>
              <a:gd name="adj1" fmla="val 93357"/>
              <a:gd name="adj2" fmla="val 49525"/>
              <a:gd name="adj3" fmla="val 16667"/>
            </a:avLst>
          </a:prstGeom>
          <a:solidFill>
            <a:srgbClr val="1682C6"/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FFFFFF"/>
                </a:solidFill>
                <a:latin typeface="Helvetica"/>
                <a:cs typeface="Tahoma" pitchFamily="34" charset="0"/>
                <a:sym typeface="Helvetica"/>
              </a:rPr>
              <a:t>Второй разворот</a:t>
            </a:r>
            <a:endParaRPr lang="ru-RU" sz="1400" b="1" kern="0" dirty="0">
              <a:solidFill>
                <a:srgbClr val="FFFFFF"/>
              </a:solidFill>
              <a:latin typeface="Helvetica"/>
              <a:cs typeface="Tahoma" pitchFamily="34" charset="0"/>
              <a:sym typeface="Helvetica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588125" y="1908175"/>
            <a:ext cx="792163" cy="50323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sym typeface="Helvetica"/>
              </a:rPr>
              <a:t>max</a:t>
            </a:r>
            <a:endParaRPr lang="ru-RU" b="1" kern="0" dirty="0">
              <a:solidFill>
                <a:srgbClr val="FFFFFF"/>
              </a:solidFill>
              <a:sym typeface="Helvetica"/>
            </a:endParaRPr>
          </a:p>
        </p:txBody>
      </p:sp>
      <p:sp>
        <p:nvSpPr>
          <p:cNvPr id="25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191841" y="1755106"/>
            <a:ext cx="1562237" cy="809795"/>
          </a:xfrm>
          <a:prstGeom prst="wedgeRoundRectCallout">
            <a:avLst>
              <a:gd name="adj1" fmla="val 93357"/>
              <a:gd name="adj2" fmla="val 4952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0000"/>
                </a:solidFill>
                <a:latin typeface="Helvetica"/>
                <a:cs typeface="Tahoma" pitchFamily="34" charset="0"/>
                <a:sym typeface="Helvetica"/>
              </a:rPr>
              <a:t>Второй разворот</a:t>
            </a:r>
            <a:endParaRPr lang="ru-RU" sz="1400" b="1" kern="0" dirty="0">
              <a:solidFill>
                <a:srgbClr val="000000"/>
              </a:solidFill>
              <a:latin typeface="Helvetica"/>
              <a:cs typeface="Tahoma" pitchFamily="34" charset="0"/>
              <a:sym typeface="Helvetic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400"/>
            <a:ext cx="9169400" cy="1589088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sym typeface="Calibri"/>
            </a:endParaRPr>
          </a:p>
        </p:txBody>
      </p:sp>
      <p:pic>
        <p:nvPicPr>
          <p:cNvPr id="19458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6224588"/>
            <a:ext cx="9144000" cy="455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9459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12"/>
          </p:nvPr>
        </p:nvSpPr>
        <p:spPr>
          <a:xfrm>
            <a:off x="8396288" y="6310313"/>
            <a:ext cx="201612" cy="327025"/>
          </a:xfrm>
          <a:noFill/>
          <a:ln/>
          <a:extLst>
            <a:ext uri="{C572A759-6A51-4108-AA02-DFA0A04FC94B}"/>
          </a:extLst>
        </p:spPr>
        <p:txBody>
          <a:bodyPr rtlCol="0"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529BBA1-98CF-4AA6-8526-14E2707BABBA}" type="slidenum">
              <a:rPr sz="1200">
                <a:solidFill>
                  <a:schemeClr val="tx1">
                    <a:tint val="75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9461" name="Заголовок 24"/>
          <p:cNvSpPr>
            <a:spLocks noGrp="1"/>
          </p:cNvSpPr>
          <p:nvPr>
            <p:ph type="title" idx="4294967295"/>
          </p:nvPr>
        </p:nvSpPr>
        <p:spPr>
          <a:xfrm>
            <a:off x="1150938" y="228600"/>
            <a:ext cx="7793037" cy="1431925"/>
          </a:xfrm>
          <a:ln/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УМК «Архимед»  7-9</a:t>
            </a:r>
            <a:b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Кабардин О.Ф. </a:t>
            </a:r>
          </a:p>
        </p:txBody>
      </p:sp>
      <p:pic>
        <p:nvPicPr>
          <p:cNvPr id="19462" name="image4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" y="125413"/>
            <a:ext cx="946150" cy="642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19463" name="Группа 11"/>
          <p:cNvGrpSpPr>
            <a:grpSpLocks/>
          </p:cNvGrpSpPr>
          <p:nvPr/>
        </p:nvGrpSpPr>
        <p:grpSpPr bwMode="auto">
          <a:xfrm>
            <a:off x="7902575" y="-238125"/>
            <a:ext cx="649288" cy="1079500"/>
            <a:chOff x="7667625" y="-68263"/>
            <a:chExt cx="649288" cy="1079501"/>
          </a:xfrm>
        </p:grpSpPr>
        <p:pic>
          <p:nvPicPr>
            <p:cNvPr id="19474" name="Рисунок 4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67625" y="-68263"/>
              <a:ext cx="649288" cy="107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5" name="Рисунок 4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12088" y="476250"/>
              <a:ext cx="29845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64" name="Группа 16"/>
          <p:cNvGrpSpPr>
            <a:grpSpLocks/>
          </p:cNvGrpSpPr>
          <p:nvPr/>
        </p:nvGrpSpPr>
        <p:grpSpPr bwMode="auto">
          <a:xfrm>
            <a:off x="8551863" y="-185738"/>
            <a:ext cx="649287" cy="1079501"/>
            <a:chOff x="8243888" y="-98425"/>
            <a:chExt cx="649287" cy="1079500"/>
          </a:xfrm>
        </p:grpSpPr>
        <p:pic>
          <p:nvPicPr>
            <p:cNvPr id="19472" name="Рисунок 4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43888" y="-98425"/>
              <a:ext cx="649287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3" name="Рисунок 3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348663" y="363970"/>
              <a:ext cx="400050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465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22575" y="1709738"/>
            <a:ext cx="5929313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191841" y="1755106"/>
            <a:ext cx="1859879" cy="809795"/>
          </a:xfrm>
          <a:prstGeom prst="wedgeRoundRectCallout">
            <a:avLst>
              <a:gd name="adj1" fmla="val 93357"/>
              <a:gd name="adj2" fmla="val 4952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0000"/>
                </a:solidFill>
                <a:latin typeface="Helvetica"/>
                <a:cs typeface="Tahoma" pitchFamily="34" charset="0"/>
                <a:sym typeface="Helvetica"/>
              </a:rPr>
              <a:t>Пример решения задачи</a:t>
            </a:r>
            <a:endParaRPr lang="ru-RU" sz="1400" b="1" kern="0" dirty="0">
              <a:solidFill>
                <a:srgbClr val="000000"/>
              </a:solidFill>
              <a:latin typeface="Helvetica"/>
              <a:cs typeface="Tahoma" pitchFamily="34" charset="0"/>
              <a:sym typeface="Helvetica"/>
            </a:endParaRPr>
          </a:p>
        </p:txBody>
      </p:sp>
      <p:sp>
        <p:nvSpPr>
          <p:cNvPr id="26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4355976" y="4365105"/>
            <a:ext cx="1910653" cy="648072"/>
          </a:xfrm>
          <a:prstGeom prst="wedgeRoundRectCallout">
            <a:avLst>
              <a:gd name="adj1" fmla="val 65213"/>
              <a:gd name="adj2" fmla="val 7892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0000"/>
                </a:solidFill>
                <a:latin typeface="Helvetica"/>
                <a:cs typeface="Tahoma" pitchFamily="34" charset="0"/>
                <a:sym typeface="Helvetica"/>
              </a:rPr>
              <a:t>Вопросы</a:t>
            </a:r>
            <a:endParaRPr lang="ru-RU" sz="1400" b="1" kern="0" dirty="0">
              <a:solidFill>
                <a:srgbClr val="000000"/>
              </a:solidFill>
              <a:latin typeface="Helvetica"/>
              <a:cs typeface="Tahoma" pitchFamily="34" charset="0"/>
              <a:sym typeface="Helvetic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38100" y="-58738"/>
            <a:ext cx="9169400" cy="1587501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sym typeface="Calibri"/>
            </a:endParaRPr>
          </a:p>
        </p:txBody>
      </p:sp>
      <p:pic>
        <p:nvPicPr>
          <p:cNvPr id="20482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6224588"/>
            <a:ext cx="9144000" cy="455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0483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12"/>
          </p:nvPr>
        </p:nvSpPr>
        <p:spPr>
          <a:xfrm>
            <a:off x="8396288" y="6310313"/>
            <a:ext cx="201612" cy="327025"/>
          </a:xfrm>
          <a:noFill/>
          <a:ln/>
          <a:extLst>
            <a:ext uri="{C572A759-6A51-4108-AA02-DFA0A04FC94B}"/>
          </a:extLst>
        </p:spPr>
        <p:txBody>
          <a:bodyPr rtlCol="0"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F961587-C3EA-4FC2-8DE3-90C04C671AEB}" type="slidenum">
              <a:rPr sz="1200">
                <a:solidFill>
                  <a:schemeClr val="tx1">
                    <a:tint val="75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0485" name="Заголовок 24"/>
          <p:cNvSpPr>
            <a:spLocks noGrp="1"/>
          </p:cNvSpPr>
          <p:nvPr>
            <p:ph type="title" idx="4294967295"/>
          </p:nvPr>
        </p:nvSpPr>
        <p:spPr>
          <a:xfrm>
            <a:off x="1150938" y="228600"/>
            <a:ext cx="7793037" cy="1431925"/>
          </a:xfrm>
          <a:ln/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УМК «Архимед»  7-9</a:t>
            </a:r>
            <a:b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Кабардин О.Ф. </a:t>
            </a:r>
          </a:p>
        </p:txBody>
      </p:sp>
      <p:pic>
        <p:nvPicPr>
          <p:cNvPr id="20486" name="image4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" y="125413"/>
            <a:ext cx="946150" cy="642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20487" name="Группа 11"/>
          <p:cNvGrpSpPr>
            <a:grpSpLocks/>
          </p:cNvGrpSpPr>
          <p:nvPr/>
        </p:nvGrpSpPr>
        <p:grpSpPr bwMode="auto">
          <a:xfrm>
            <a:off x="7902575" y="-238125"/>
            <a:ext cx="649288" cy="1079500"/>
            <a:chOff x="7667625" y="-68263"/>
            <a:chExt cx="649288" cy="1079501"/>
          </a:xfrm>
        </p:grpSpPr>
        <p:pic>
          <p:nvPicPr>
            <p:cNvPr id="20508" name="Рисунок 4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67625" y="-68263"/>
              <a:ext cx="649288" cy="107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9" name="Рисунок 4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12088" y="476250"/>
              <a:ext cx="29845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488" name="Группа 16"/>
          <p:cNvGrpSpPr>
            <a:grpSpLocks/>
          </p:cNvGrpSpPr>
          <p:nvPr/>
        </p:nvGrpSpPr>
        <p:grpSpPr bwMode="auto">
          <a:xfrm>
            <a:off x="8551863" y="-185738"/>
            <a:ext cx="649287" cy="1079501"/>
            <a:chOff x="8243888" y="-98425"/>
            <a:chExt cx="649287" cy="1079500"/>
          </a:xfrm>
        </p:grpSpPr>
        <p:pic>
          <p:nvPicPr>
            <p:cNvPr id="20506" name="Рисунок 4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43888" y="-98425"/>
              <a:ext cx="649287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7" name="Рисунок 3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348663" y="363970"/>
              <a:ext cx="400050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489" name="Рисунок 14" descr="012.jpg"/>
          <p:cNvPicPr>
            <a:picLocks noChangeAspect="1"/>
          </p:cNvPicPr>
          <p:nvPr/>
        </p:nvPicPr>
        <p:blipFill>
          <a:blip r:embed="rId8"/>
          <a:srcRect l="18810" t="51450" r="53700" b="38051"/>
          <a:stretch>
            <a:fillRect/>
          </a:stretch>
        </p:blipFill>
        <p:spPr bwMode="auto">
          <a:xfrm rot="-60000">
            <a:off x="5872163" y="3481388"/>
            <a:ext cx="18891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Рисунок 15" descr="011.jpg"/>
          <p:cNvPicPr>
            <a:picLocks noChangeAspect="1"/>
          </p:cNvPicPr>
          <p:nvPr/>
        </p:nvPicPr>
        <p:blipFill>
          <a:blip r:embed="rId9"/>
          <a:srcRect l="9612" t="33029" r="56383" b="52788"/>
          <a:stretch>
            <a:fillRect/>
          </a:stretch>
        </p:blipFill>
        <p:spPr bwMode="auto">
          <a:xfrm rot="-10680000">
            <a:off x="4098925" y="4899025"/>
            <a:ext cx="1751013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Рисунок 18" descr="012.jpg"/>
          <p:cNvPicPr>
            <a:picLocks noChangeAspect="1"/>
          </p:cNvPicPr>
          <p:nvPr/>
        </p:nvPicPr>
        <p:blipFill>
          <a:blip r:embed="rId8"/>
          <a:srcRect l="17194" t="72327" r="52423" b="18407"/>
          <a:stretch>
            <a:fillRect/>
          </a:stretch>
        </p:blipFill>
        <p:spPr bwMode="auto">
          <a:xfrm rot="-60000">
            <a:off x="3309938" y="3527425"/>
            <a:ext cx="2262187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6286373" y="2554891"/>
            <a:ext cx="1910653" cy="648072"/>
          </a:xfrm>
          <a:prstGeom prst="wedgeRoundRectCallout">
            <a:avLst>
              <a:gd name="adj1" fmla="val -59075"/>
              <a:gd name="adj2" fmla="val 9366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0000"/>
                </a:solidFill>
                <a:latin typeface="Helvetica"/>
                <a:cs typeface="Tahoma" pitchFamily="34" charset="0"/>
                <a:sym typeface="Helvetica"/>
              </a:rPr>
              <a:t>Прочитайте</a:t>
            </a:r>
            <a:endParaRPr lang="ru-RU" sz="1400" b="1" kern="0" dirty="0">
              <a:solidFill>
                <a:srgbClr val="000000"/>
              </a:solidFill>
              <a:latin typeface="Helvetica"/>
              <a:cs typeface="Tahoma" pitchFamily="34" charset="0"/>
              <a:sym typeface="Helvetica"/>
            </a:endParaRPr>
          </a:p>
        </p:txBody>
      </p:sp>
      <p:sp>
        <p:nvSpPr>
          <p:cNvPr id="21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1907704" y="4544574"/>
            <a:ext cx="1910653" cy="648072"/>
          </a:xfrm>
          <a:prstGeom prst="wedgeRoundRectCallout">
            <a:avLst>
              <a:gd name="adj1" fmla="val 65213"/>
              <a:gd name="adj2" fmla="val 7892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0000"/>
                </a:solidFill>
                <a:latin typeface="Helvetica"/>
                <a:cs typeface="Tahoma" pitchFamily="34" charset="0"/>
                <a:sym typeface="Helvetica"/>
              </a:rPr>
              <a:t>Темы сообщений</a:t>
            </a:r>
            <a:endParaRPr lang="ru-RU" sz="1400" b="1" kern="0" dirty="0">
              <a:solidFill>
                <a:srgbClr val="000000"/>
              </a:solidFill>
              <a:latin typeface="Helvetica"/>
              <a:cs typeface="Tahoma" pitchFamily="34" charset="0"/>
              <a:sym typeface="Helvetica"/>
            </a:endParaRPr>
          </a:p>
        </p:txBody>
      </p:sp>
      <p:sp>
        <p:nvSpPr>
          <p:cNvPr id="23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2645882" y="2545458"/>
            <a:ext cx="1910653" cy="648072"/>
          </a:xfrm>
          <a:prstGeom prst="wedgeRoundRectCallout">
            <a:avLst>
              <a:gd name="adj1" fmla="val 65213"/>
              <a:gd name="adj2" fmla="val 7892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0000"/>
                </a:solidFill>
                <a:latin typeface="Helvetica"/>
                <a:cs typeface="Tahoma" pitchFamily="34" charset="0"/>
                <a:sym typeface="Helvetica"/>
              </a:rPr>
              <a:t>Найдите</a:t>
            </a:r>
            <a:endParaRPr lang="ru-RU" sz="1400" b="1" kern="0" dirty="0">
              <a:solidFill>
                <a:srgbClr val="000000"/>
              </a:solidFill>
              <a:latin typeface="Helvetica"/>
              <a:cs typeface="Tahoma" pitchFamily="34" charset="0"/>
              <a:sym typeface="Helvetica"/>
            </a:endParaRPr>
          </a:p>
        </p:txBody>
      </p:sp>
      <p:grpSp>
        <p:nvGrpSpPr>
          <p:cNvPr id="20501" name="Группа 25"/>
          <p:cNvGrpSpPr>
            <a:grpSpLocks/>
          </p:cNvGrpSpPr>
          <p:nvPr/>
        </p:nvGrpSpPr>
        <p:grpSpPr bwMode="auto">
          <a:xfrm>
            <a:off x="250825" y="1906588"/>
            <a:ext cx="1260475" cy="1620837"/>
            <a:chOff x="7596336" y="1916832"/>
            <a:chExt cx="1080040" cy="1439262"/>
          </a:xfrm>
        </p:grpSpPr>
        <p:pic>
          <p:nvPicPr>
            <p:cNvPr id="20503" name="Рисунок 26" descr="Kab 7.jp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596336" y="1916832"/>
              <a:ext cx="720000" cy="902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4" name="Рисунок 27" descr="Kab 8.jpg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812360" y="2204864"/>
              <a:ext cx="718468" cy="96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5" name="Рисунок 28" descr="Kab 9-.jpg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956376" y="2420888"/>
              <a:ext cx="720000" cy="935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Заголовок 1"/>
          <p:cNvSpPr txBox="1">
            <a:spLocks/>
          </p:cNvSpPr>
          <p:nvPr/>
        </p:nvSpPr>
        <p:spPr>
          <a:xfrm>
            <a:off x="1389063" y="1411288"/>
            <a:ext cx="82296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8" tIns="45718" rIns="45718" bIns="45718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fontAlgn="auto">
              <a:defRPr/>
            </a:pPr>
            <a:r>
              <a:rPr lang="ru-RU" sz="4000" b="1" kern="0" dirty="0" smtClean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Рубрики</a:t>
            </a:r>
            <a:endParaRPr lang="ru-RU" sz="4000" b="1" kern="0" dirty="0">
              <a:solidFill>
                <a:srgbClr val="C0504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400"/>
            <a:ext cx="9169400" cy="1589088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sym typeface="Calibri"/>
            </a:endParaRPr>
          </a:p>
        </p:txBody>
      </p:sp>
      <p:pic>
        <p:nvPicPr>
          <p:cNvPr id="21506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6224588"/>
            <a:ext cx="9144000" cy="455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1507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12"/>
          </p:nvPr>
        </p:nvSpPr>
        <p:spPr>
          <a:xfrm>
            <a:off x="8396288" y="6310313"/>
            <a:ext cx="201612" cy="327025"/>
          </a:xfrm>
          <a:noFill/>
          <a:ln/>
          <a:extLst>
            <a:ext uri="{C572A759-6A51-4108-AA02-DFA0A04FC94B}"/>
          </a:extLst>
        </p:spPr>
        <p:txBody>
          <a:bodyPr rtlCol="0"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4A421B0-60FE-4D25-815A-6BEB8745C5D0}" type="slidenum">
              <a:rPr sz="1200">
                <a:solidFill>
                  <a:schemeClr val="tx1">
                    <a:tint val="75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1509" name="Заголовок 24"/>
          <p:cNvSpPr>
            <a:spLocks noGrp="1"/>
          </p:cNvSpPr>
          <p:nvPr>
            <p:ph type="title" idx="4294967295"/>
          </p:nvPr>
        </p:nvSpPr>
        <p:spPr>
          <a:xfrm>
            <a:off x="1150938" y="228600"/>
            <a:ext cx="7793037" cy="1431925"/>
          </a:xfrm>
          <a:ln/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УМК «Архимед»  7-9</a:t>
            </a:r>
            <a:b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Кабардин О.Ф. </a:t>
            </a:r>
          </a:p>
        </p:txBody>
      </p:sp>
      <p:pic>
        <p:nvPicPr>
          <p:cNvPr id="21510" name="image4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" y="125413"/>
            <a:ext cx="946150" cy="642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21511" name="Группа 11"/>
          <p:cNvGrpSpPr>
            <a:grpSpLocks/>
          </p:cNvGrpSpPr>
          <p:nvPr/>
        </p:nvGrpSpPr>
        <p:grpSpPr bwMode="auto">
          <a:xfrm>
            <a:off x="7902575" y="-238125"/>
            <a:ext cx="649288" cy="1079500"/>
            <a:chOff x="7667625" y="-68263"/>
            <a:chExt cx="649288" cy="1079501"/>
          </a:xfrm>
        </p:grpSpPr>
        <p:pic>
          <p:nvPicPr>
            <p:cNvPr id="21527" name="Рисунок 4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67625" y="-68263"/>
              <a:ext cx="649288" cy="107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8" name="Рисунок 4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12088" y="476250"/>
              <a:ext cx="29845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512" name="Группа 16"/>
          <p:cNvGrpSpPr>
            <a:grpSpLocks/>
          </p:cNvGrpSpPr>
          <p:nvPr/>
        </p:nvGrpSpPr>
        <p:grpSpPr bwMode="auto">
          <a:xfrm>
            <a:off x="8551863" y="-185738"/>
            <a:ext cx="649287" cy="1079501"/>
            <a:chOff x="8243888" y="-98425"/>
            <a:chExt cx="649287" cy="1079500"/>
          </a:xfrm>
        </p:grpSpPr>
        <p:pic>
          <p:nvPicPr>
            <p:cNvPr id="21525" name="Рисунок 4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43888" y="-98425"/>
              <a:ext cx="649287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6" name="Рисунок 3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348663" y="363970"/>
              <a:ext cx="400050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13" name="Рисунок 14" descr="010.jpg"/>
          <p:cNvPicPr>
            <a:picLocks noChangeAspect="1"/>
          </p:cNvPicPr>
          <p:nvPr/>
        </p:nvPicPr>
        <p:blipFill>
          <a:blip r:embed="rId8"/>
          <a:srcRect l="10136" t="46851" r="4427" b="11151"/>
          <a:stretch>
            <a:fillRect/>
          </a:stretch>
        </p:blipFill>
        <p:spPr bwMode="auto">
          <a:xfrm>
            <a:off x="4519613" y="1758950"/>
            <a:ext cx="41402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Рисунок 15" descr="013.jpg"/>
          <p:cNvPicPr>
            <a:picLocks noChangeAspect="1"/>
          </p:cNvPicPr>
          <p:nvPr/>
        </p:nvPicPr>
        <p:blipFill>
          <a:blip r:embed="rId9"/>
          <a:srcRect l="5859" t="28349" r="60658" b="54723"/>
          <a:stretch>
            <a:fillRect/>
          </a:stretch>
        </p:blipFill>
        <p:spPr bwMode="auto">
          <a:xfrm>
            <a:off x="6551613" y="4935538"/>
            <a:ext cx="1644650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4126260" y="5191516"/>
            <a:ext cx="1910653" cy="648072"/>
          </a:xfrm>
          <a:prstGeom prst="wedgeRoundRectCallout">
            <a:avLst>
              <a:gd name="adj1" fmla="val 73070"/>
              <a:gd name="adj2" fmla="val 5786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0000"/>
                </a:solidFill>
                <a:latin typeface="Helvetica"/>
                <a:cs typeface="Tahoma" pitchFamily="34" charset="0"/>
                <a:sym typeface="Helvetica"/>
              </a:rPr>
              <a:t>Конструкторское задание</a:t>
            </a:r>
            <a:endParaRPr lang="ru-RU" sz="1400" b="1" kern="0" dirty="0">
              <a:solidFill>
                <a:srgbClr val="000000"/>
              </a:solidFill>
              <a:latin typeface="Helvetica"/>
              <a:cs typeface="Tahoma" pitchFamily="34" charset="0"/>
              <a:sym typeface="Helvetica"/>
            </a:endParaRPr>
          </a:p>
        </p:txBody>
      </p:sp>
      <p:sp>
        <p:nvSpPr>
          <p:cNvPr id="20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899592" y="1759140"/>
            <a:ext cx="2774749" cy="648072"/>
          </a:xfrm>
          <a:prstGeom prst="wedgeRoundRectCallout">
            <a:avLst>
              <a:gd name="adj1" fmla="val 78001"/>
              <a:gd name="adj2" fmla="val 7892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0000"/>
                </a:solidFill>
                <a:latin typeface="Helvetica"/>
                <a:cs typeface="Tahoma" pitchFamily="34" charset="0"/>
                <a:sym typeface="Helvetica"/>
              </a:rPr>
              <a:t>Экспериментальное задание</a:t>
            </a:r>
            <a:endParaRPr lang="ru-RU" sz="1400" b="1" kern="0" dirty="0">
              <a:solidFill>
                <a:srgbClr val="000000"/>
              </a:solidFill>
              <a:latin typeface="Helvetica"/>
              <a:cs typeface="Tahoma" pitchFamily="34" charset="0"/>
              <a:sym typeface="Helvetica"/>
            </a:endParaRPr>
          </a:p>
        </p:txBody>
      </p:sp>
      <p:pic>
        <p:nvPicPr>
          <p:cNvPr id="21521" name="Picture 2" descr="C:\Users\nkonovalova\Desktop\Снимок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06638" y="3455988"/>
            <a:ext cx="17145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180425" y="2996952"/>
            <a:ext cx="1910653" cy="648072"/>
          </a:xfrm>
          <a:prstGeom prst="wedgeRoundRectCallout">
            <a:avLst>
              <a:gd name="adj1" fmla="val 65213"/>
              <a:gd name="adj2" fmla="val 7892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0000"/>
                </a:solidFill>
                <a:latin typeface="Helvetica"/>
                <a:cs typeface="Tahoma" pitchFamily="34" charset="0"/>
                <a:sym typeface="Helvetica"/>
              </a:rPr>
              <a:t>Творческое задание</a:t>
            </a:r>
            <a:endParaRPr lang="ru-RU" sz="1400" b="1" kern="0" dirty="0">
              <a:solidFill>
                <a:srgbClr val="000000"/>
              </a:solidFill>
              <a:latin typeface="Helvetica"/>
              <a:cs typeface="Tahoma" pitchFamily="34" charset="0"/>
              <a:sym typeface="Helvetic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литра">
  <a:themeElements>
    <a:clrScheme name="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Палит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</TotalTime>
  <Words>212</Words>
  <Application>Microsoft Office PowerPoint</Application>
  <PresentationFormat>Экран (4:3)</PresentationFormat>
  <Paragraphs>85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7" baseType="lpstr">
      <vt:lpstr>Calibri</vt:lpstr>
      <vt:lpstr>Arial</vt:lpstr>
      <vt:lpstr>Trebuchet MS</vt:lpstr>
      <vt:lpstr>Tahoma</vt:lpstr>
      <vt:lpstr>Impact</vt:lpstr>
      <vt:lpstr>Helvetica</vt:lpstr>
      <vt:lpstr>Textbook New Bold</vt:lpstr>
      <vt:lpstr>Helvetica Neue Bold Condensed</vt:lpstr>
      <vt:lpstr>Times New Roman</vt:lpstr>
      <vt:lpstr>Wingdings</vt:lpstr>
      <vt:lpstr>Algerian</vt:lpstr>
      <vt:lpstr>Палитра</vt:lpstr>
      <vt:lpstr>Слайд 1</vt:lpstr>
      <vt:lpstr>Факторы повышения качества физического образования методами  УМК «Архимед»   Захарченко О.И. </vt:lpstr>
      <vt:lpstr>Слайд 3</vt:lpstr>
      <vt:lpstr>УМК «Архимед»  7-9  Кабардин О.Ф. </vt:lpstr>
      <vt:lpstr>УМК «Архимед»  7-9  Кабардин О.Ф. </vt:lpstr>
      <vt:lpstr>УМК «Архимед»  7-9  Кабардин О.Ф. </vt:lpstr>
      <vt:lpstr>УМК «Архимед»  7-9  Кабардин О.Ф. </vt:lpstr>
      <vt:lpstr>УМК «Архимед»  7-9  Кабардин О.Ф. </vt:lpstr>
      <vt:lpstr>УМК «Архимед»  7-9  Кабардин О.Ф. </vt:lpstr>
      <vt:lpstr>УМК «Архимед»  7-9  Кабардин О.Ф. </vt:lpstr>
      <vt:lpstr>УМК «Архимед»  7-9  Кабардин О.Ф. </vt:lpstr>
      <vt:lpstr>УМК «Архимед»  7-9  Кабардин О.Ф. </vt:lpstr>
      <vt:lpstr>УМК «Архимед»  7-9  Кабардин О.Ф. 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Овчинников Алексей Андреевич</dc:creator>
  <cp:lastModifiedBy>макс</cp:lastModifiedBy>
  <cp:revision>3</cp:revision>
  <dcterms:created xsi:type="dcterms:W3CDTF">2017-06-07T12:29:30Z</dcterms:created>
  <dcterms:modified xsi:type="dcterms:W3CDTF">2017-06-16T08:31:38Z</dcterms:modified>
</cp:coreProperties>
</file>