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72" r:id="rId11"/>
    <p:sldId id="273" r:id="rId12"/>
    <p:sldId id="275" r:id="rId13"/>
    <p:sldId id="304" r:id="rId14"/>
    <p:sldId id="282" r:id="rId15"/>
    <p:sldId id="286" r:id="rId16"/>
    <p:sldId id="276" r:id="rId17"/>
    <p:sldId id="277" r:id="rId18"/>
    <p:sldId id="278" r:id="rId19"/>
    <p:sldId id="279" r:id="rId20"/>
    <p:sldId id="280" r:id="rId21"/>
    <p:sldId id="281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8" r:id="rId30"/>
    <p:sldId id="299" r:id="rId31"/>
    <p:sldId id="303" r:id="rId32"/>
    <p:sldId id="300" r:id="rId33"/>
    <p:sldId id="301" r:id="rId34"/>
    <p:sldId id="302" r:id="rId35"/>
    <p:sldId id="274" r:id="rId36"/>
    <p:sldId id="283" r:id="rId37"/>
    <p:sldId id="284" r:id="rId38"/>
    <p:sldId id="305" r:id="rId39"/>
  </p:sldIdLst>
  <p:sldSz cx="9144000" cy="6858000" type="screen4x3"/>
  <p:notesSz cx="6858000" cy="9144000"/>
  <p:custDataLst>
    <p:tags r:id="rId4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6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12" Type="http://schemas.openxmlformats.org/officeDocument/2006/relationships/image" Target="../media/image75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11" Type="http://schemas.openxmlformats.org/officeDocument/2006/relationships/image" Target="../media/image74.wmf"/><Relationship Id="rId5" Type="http://schemas.openxmlformats.org/officeDocument/2006/relationships/image" Target="../media/image68.wmf"/><Relationship Id="rId10" Type="http://schemas.openxmlformats.org/officeDocument/2006/relationships/image" Target="../media/image73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9A466-A88C-4D26-9DEC-E287A6E1AD57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75E77-9CB9-498E-B1C5-931700967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2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AE6-5F4C-49BD-814F-00B0509FDA5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3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88B04-5812-4371-8069-9AC1C85E90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7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88B04-5812-4371-8069-9AC1C85E90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6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88B04-5812-4371-8069-9AC1C85E90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76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88B04-5812-4371-8069-9AC1C85E90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8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AE6-5F4C-49BD-814F-00B0509FDA5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90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88B04-5812-4371-8069-9AC1C85E90E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27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15B2-781E-4887-9183-17D152B7922F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9D6-8A6A-4F04-B7F8-BD6D312A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92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15B2-781E-4887-9183-17D152B7922F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9D6-8A6A-4F04-B7F8-BD6D312A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9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15B2-781E-4887-9183-17D152B7922F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9D6-8A6A-4F04-B7F8-BD6D312A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9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15B2-781E-4887-9183-17D152B7922F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9D6-8A6A-4F04-B7F8-BD6D312A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5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15B2-781E-4887-9183-17D152B7922F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9D6-8A6A-4F04-B7F8-BD6D312A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3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15B2-781E-4887-9183-17D152B7922F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9D6-8A6A-4F04-B7F8-BD6D312A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23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15B2-781E-4887-9183-17D152B7922F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9D6-8A6A-4F04-B7F8-BD6D312A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8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15B2-781E-4887-9183-17D152B7922F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9D6-8A6A-4F04-B7F8-BD6D312A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15B2-781E-4887-9183-17D152B7922F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9D6-8A6A-4F04-B7F8-BD6D312A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4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15B2-781E-4887-9183-17D152B7922F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9D6-8A6A-4F04-B7F8-BD6D312A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65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15B2-781E-4887-9183-17D152B7922F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9D6-8A6A-4F04-B7F8-BD6D312A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7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715B2-781E-4887-9183-17D152B7922F}" type="datetimeFigureOut">
              <a:rPr lang="ru-RU" smtClean="0"/>
              <a:t>11.06.2017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3D9D6-8A6A-4F04-B7F8-BD6D312A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7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8.png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71.wmf"/><Relationship Id="rId26" Type="http://schemas.openxmlformats.org/officeDocument/2006/relationships/image" Target="../media/image75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0.wmf"/><Relationship Id="rId20" Type="http://schemas.openxmlformats.org/officeDocument/2006/relationships/image" Target="../media/image72.wmf"/><Relationship Id="rId29" Type="http://schemas.openxmlformats.org/officeDocument/2006/relationships/image" Target="../media/image7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74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oleObject" Target="../embeddings/oleObject14.bin"/><Relationship Id="rId10" Type="http://schemas.openxmlformats.org/officeDocument/2006/relationships/image" Target="../media/image67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69.wmf"/><Relationship Id="rId22" Type="http://schemas.openxmlformats.org/officeDocument/2006/relationships/image" Target="../media/image73.wmf"/><Relationship Id="rId27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7551" y="490246"/>
            <a:ext cx="59289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КАК ПРОБУДИТЬ ИНТЕРЕС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К РЕШЕНИЮ ЗАДАЧ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С ПОМОЩЬЮ 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ПОСТАНОВКИ ЗАДАЧ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6093" y="4025153"/>
            <a:ext cx="3430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Л. Э. </a:t>
            </a:r>
            <a:r>
              <a:rPr lang="ru-RU" sz="3200" b="1" dirty="0" err="1" smtClean="0">
                <a:solidFill>
                  <a:srgbClr val="0070C0"/>
                </a:solidFill>
              </a:rPr>
              <a:t>Генденштейн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85" y="4849906"/>
            <a:ext cx="4710830" cy="160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12" y="2395240"/>
            <a:ext cx="8839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800" b="1" dirty="0">
                <a:solidFill>
                  <a:srgbClr val="0070C0"/>
                </a:solidFill>
              </a:rPr>
              <a:t>Какова главная задача учебного диалога?</a:t>
            </a:r>
            <a:endParaRPr lang="ru-RU" sz="2800" b="1" dirty="0" smtClean="0"/>
          </a:p>
          <a:p>
            <a:pPr algn="ctr">
              <a:spcBef>
                <a:spcPts val="1200"/>
              </a:spcBef>
            </a:pPr>
            <a:r>
              <a:rPr lang="ru-RU" sz="2400" b="1" dirty="0" smtClean="0"/>
              <a:t>Научить </a:t>
            </a:r>
            <a:r>
              <a:rPr lang="ru-RU" sz="2400" b="1" dirty="0" smtClean="0">
                <a:solidFill>
                  <a:srgbClr val="FF0000"/>
                </a:solidFill>
              </a:rPr>
              <a:t>РАЗМЫШЛЯТЬ</a:t>
            </a:r>
            <a:r>
              <a:rPr lang="ru-RU" sz="2400" b="1" dirty="0" smtClean="0"/>
              <a:t>! </a:t>
            </a:r>
          </a:p>
          <a:p>
            <a:pPr algn="ctr">
              <a:spcBef>
                <a:spcPts val="1200"/>
              </a:spcBef>
            </a:pPr>
            <a:r>
              <a:rPr lang="ru-RU" sz="2400" b="1" dirty="0" smtClean="0"/>
              <a:t>Сначала показываем </a:t>
            </a:r>
            <a:r>
              <a:rPr lang="ru-RU" sz="2400" b="1" dirty="0">
                <a:solidFill>
                  <a:srgbClr val="FF0000"/>
                </a:solidFill>
              </a:rPr>
              <a:t>примеры</a:t>
            </a:r>
            <a:r>
              <a:rPr lang="ru-RU" sz="2400" b="1" dirty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размышления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(ставим вопросы по заданной ситуации и ищем ответы </a:t>
            </a:r>
            <a:r>
              <a:rPr lang="ru-RU" sz="2400" b="1" dirty="0"/>
              <a:t>на них</a:t>
            </a:r>
            <a:r>
              <a:rPr lang="ru-RU" sz="2400" b="1" dirty="0" smtClean="0"/>
              <a:t>). </a:t>
            </a:r>
          </a:p>
          <a:p>
            <a:pPr algn="ctr">
              <a:spcBef>
                <a:spcPts val="1200"/>
              </a:spcBef>
            </a:pPr>
            <a:r>
              <a:rPr lang="ru-RU" sz="2400" b="1" dirty="0" smtClean="0"/>
              <a:t>Затем ставим вопросы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и </a:t>
            </a:r>
            <a:r>
              <a:rPr lang="ru-RU" sz="2400" b="1" dirty="0" smtClean="0">
                <a:solidFill>
                  <a:srgbClr val="FF0000"/>
                </a:solidFill>
              </a:rPr>
              <a:t>помогаем</a:t>
            </a:r>
            <a:r>
              <a:rPr lang="ru-RU" sz="2400" b="1" dirty="0" smtClean="0"/>
              <a:t> ученику находить ответы. </a:t>
            </a:r>
          </a:p>
          <a:p>
            <a:pPr algn="ctr">
              <a:spcBef>
                <a:spcPts val="1200"/>
              </a:spcBef>
            </a:pPr>
            <a:r>
              <a:rPr lang="ru-RU" sz="2400" b="1" dirty="0" smtClean="0"/>
              <a:t>Затем </a:t>
            </a:r>
            <a:r>
              <a:rPr lang="ru-RU" sz="2400" b="1" dirty="0" smtClean="0">
                <a:solidFill>
                  <a:srgbClr val="FF0000"/>
                </a:solidFill>
              </a:rPr>
              <a:t>помогаем </a:t>
            </a:r>
            <a:r>
              <a:rPr lang="ru-RU" sz="2400" b="1" dirty="0" smtClean="0"/>
              <a:t>ученику </a:t>
            </a:r>
            <a:r>
              <a:rPr lang="ru-RU" sz="2400" b="1" dirty="0" smtClean="0">
                <a:solidFill>
                  <a:srgbClr val="FF0000"/>
                </a:solidFill>
              </a:rPr>
              <a:t>ставить</a:t>
            </a:r>
            <a:r>
              <a:rPr lang="ru-RU" sz="2400" b="1" dirty="0" smtClean="0"/>
              <a:t> вопросы, обращая особое внимание на </a:t>
            </a:r>
            <a:r>
              <a:rPr lang="ru-RU" sz="2400" b="1" dirty="0" smtClean="0">
                <a:solidFill>
                  <a:srgbClr val="FF0000"/>
                </a:solidFill>
              </a:rPr>
              <a:t>правильную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последовательность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вопросов</a:t>
            </a:r>
            <a:r>
              <a:rPr lang="ru-RU" sz="2400" b="1" dirty="0" smtClean="0"/>
              <a:t>. </a:t>
            </a:r>
            <a:br>
              <a:rPr lang="ru-RU" sz="2400" b="1" dirty="0" smtClean="0"/>
            </a:br>
            <a:endParaRPr lang="ru-RU" sz="2400" b="1" dirty="0" smtClean="0"/>
          </a:p>
          <a:p>
            <a:pPr algn="ctr"/>
            <a:r>
              <a:rPr lang="ru-RU" sz="2400" b="1" dirty="0" smtClean="0"/>
              <a:t>Это и есть </a:t>
            </a:r>
            <a:r>
              <a:rPr lang="ru-RU" sz="2400" b="1" dirty="0" smtClean="0">
                <a:solidFill>
                  <a:srgbClr val="FF0000"/>
                </a:solidFill>
              </a:rPr>
              <a:t>МЕТОД КЛЮЧЕВЫХ СИТУАЦИЙ</a:t>
            </a:r>
            <a:r>
              <a:rPr lang="ru-RU" sz="2400" b="1" dirty="0" smtClean="0"/>
              <a:t>!</a:t>
            </a:r>
            <a:endParaRPr lang="ru-RU" sz="2400" b="1" dirty="0"/>
          </a:p>
        </p:txBody>
      </p:sp>
      <p:sp>
        <p:nvSpPr>
          <p:cNvPr id="4" name="Выготский"/>
          <p:cNvSpPr txBox="1"/>
          <p:nvPr/>
        </p:nvSpPr>
        <p:spPr>
          <a:xfrm>
            <a:off x="636518" y="1251789"/>
            <a:ext cx="787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Л. С. Выготский: мышление человека формируется в детском возрасте как </a:t>
            </a:r>
            <a:r>
              <a:rPr lang="ru-RU" sz="2000" b="1" dirty="0" smtClean="0">
                <a:solidFill>
                  <a:srgbClr val="FF0000"/>
                </a:solidFill>
              </a:rPr>
              <a:t>внутренний диалог</a:t>
            </a:r>
            <a:r>
              <a:rPr lang="ru-RU" sz="2000" b="1" dirty="0" smtClean="0"/>
              <a:t> в процессе </a:t>
            </a:r>
            <a:r>
              <a:rPr lang="ru-RU" sz="2000" b="1" dirty="0" smtClean="0">
                <a:solidFill>
                  <a:srgbClr val="FF0000"/>
                </a:solidFill>
              </a:rPr>
              <a:t>реальных диалогов</a:t>
            </a:r>
            <a:r>
              <a:rPr lang="ru-RU" sz="2000" b="1" dirty="0" smtClean="0"/>
              <a:t> ребёнка со взрослыми и сверстниками. 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3024" y="308483"/>
            <a:ext cx="82979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Форма </a:t>
            </a:r>
            <a:r>
              <a:rPr lang="ru-RU" sz="2800" b="1" dirty="0" err="1" smtClean="0"/>
              <a:t>деятельностной</a:t>
            </a:r>
            <a:r>
              <a:rPr lang="ru-RU" sz="2800" b="1" dirty="0" smtClean="0"/>
              <a:t> помощи учителя ученику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в зоне ближайшего </a:t>
            </a:r>
            <a:r>
              <a:rPr lang="ru-RU" sz="2800" b="1" dirty="0" smtClean="0"/>
              <a:t>развития — </a:t>
            </a:r>
            <a:r>
              <a:rPr lang="ru-RU" sz="2800" b="1" dirty="0" smtClean="0">
                <a:solidFill>
                  <a:srgbClr val="FF0000"/>
                </a:solidFill>
              </a:rPr>
              <a:t>УЧЕБНЫЙ ДИАЛОГ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8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70"/>
    </mc:Choice>
    <mc:Fallback xmlns="">
      <p:transition spd="slow" advTm="86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  <p:extLst mod="1">
    <p:ext uri="{E180D4A7-C9FB-4DFB-919C-405C955672EB}">
      <p14:showEvtLst xmlns:p14="http://schemas.microsoft.com/office/powerpoint/2010/main">
        <p14:playEvt time="0" objId="2"/>
        <p14:stopEvt time="85444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ля чего нужен учитель?"/>
          <p:cNvSpPr txBox="1"/>
          <p:nvPr/>
        </p:nvSpPr>
        <p:spPr>
          <a:xfrm>
            <a:off x="1165400" y="188640"/>
            <a:ext cx="68132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Радоваться или огорчаться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ошибкам учеников? 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1844824"/>
            <a:ext cx="7344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400" b="1" dirty="0" smtClean="0"/>
              <a:t>Человек </a:t>
            </a:r>
            <a:r>
              <a:rPr lang="ru-RU" sz="2400" b="1" dirty="0" smtClean="0">
                <a:solidFill>
                  <a:srgbClr val="FF0000"/>
                </a:solidFill>
              </a:rPr>
              <a:t>учится</a:t>
            </a:r>
            <a:r>
              <a:rPr lang="ru-RU" sz="2400" b="1" dirty="0" smtClean="0"/>
              <a:t> только до тех пор,</a:t>
            </a:r>
            <a:br>
              <a:rPr lang="ru-RU" sz="2400" b="1" dirty="0" smtClean="0"/>
            </a:br>
            <a:r>
              <a:rPr lang="ru-RU" sz="2400" b="1" dirty="0" smtClean="0"/>
              <a:t>пока он </a:t>
            </a:r>
            <a:r>
              <a:rPr lang="ru-RU" sz="2400" b="1" dirty="0" smtClean="0">
                <a:solidFill>
                  <a:srgbClr val="FF0000"/>
                </a:solidFill>
              </a:rPr>
              <a:t>ошибается</a:t>
            </a:r>
            <a:r>
              <a:rPr lang="ru-RU" sz="2400" b="1" dirty="0" smtClean="0"/>
              <a:t>! </a:t>
            </a:r>
          </a:p>
          <a:p>
            <a:pPr algn="ctr">
              <a:spcBef>
                <a:spcPts val="1200"/>
              </a:spcBef>
            </a:pPr>
            <a:r>
              <a:rPr lang="ru-RU" sz="2400" b="1" dirty="0" smtClean="0"/>
              <a:t>Когда человек перестаёт ошибаться, </a:t>
            </a:r>
            <a:br>
              <a:rPr lang="ru-RU" sz="2400" b="1" dirty="0" smtClean="0"/>
            </a:br>
            <a:r>
              <a:rPr lang="ru-RU" sz="2400" b="1" dirty="0" smtClean="0"/>
              <a:t>он перестаёт учиться, он становится исполнителем. </a:t>
            </a:r>
          </a:p>
          <a:p>
            <a:pPr algn="ctr">
              <a:spcBef>
                <a:spcPts val="1200"/>
              </a:spcBef>
            </a:pPr>
            <a:r>
              <a:rPr lang="ru-RU" sz="2400" b="1" dirty="0" smtClean="0"/>
              <a:t>Вывод: задание является </a:t>
            </a:r>
            <a:r>
              <a:rPr lang="ru-RU" sz="2400" b="1" dirty="0" smtClean="0">
                <a:solidFill>
                  <a:srgbClr val="FF0000"/>
                </a:solidFill>
              </a:rPr>
              <a:t>обучающим</a:t>
            </a:r>
            <a:r>
              <a:rPr lang="ru-RU" sz="2400" b="1" dirty="0" smtClean="0"/>
              <a:t> только в том случае, если ученик при его выполнении </a:t>
            </a:r>
            <a:r>
              <a:rPr lang="ru-RU" sz="2400" b="1" dirty="0" smtClean="0">
                <a:solidFill>
                  <a:srgbClr val="FF0000"/>
                </a:solidFill>
              </a:rPr>
              <a:t>ошибается</a:t>
            </a:r>
            <a:r>
              <a:rPr lang="ru-RU" sz="2400" b="1" dirty="0" smtClean="0"/>
              <a:t>. </a:t>
            </a:r>
          </a:p>
          <a:p>
            <a:pPr algn="ctr">
              <a:spcBef>
                <a:spcPts val="1200"/>
              </a:spcBef>
            </a:pPr>
            <a:r>
              <a:rPr lang="ru-RU" sz="2400" b="1" dirty="0" smtClean="0"/>
              <a:t>Задания надо подбирать так, </a:t>
            </a:r>
            <a:br>
              <a:rPr lang="ru-RU" sz="2400" b="1" dirty="0" smtClean="0"/>
            </a:br>
            <a:r>
              <a:rPr lang="ru-RU" sz="2400" b="1" dirty="0" smtClean="0"/>
              <a:t>чтобы ошибки были (их надо «провоцировать»), </a:t>
            </a:r>
            <a:br>
              <a:rPr lang="ru-RU" sz="2400" b="1" dirty="0" smtClean="0"/>
            </a:br>
            <a:r>
              <a:rPr lang="ru-RU" sz="2400" b="1" dirty="0" smtClean="0"/>
              <a:t>но их должно быть не очень много: </a:t>
            </a:r>
            <a:br>
              <a:rPr lang="ru-RU" sz="2400" b="1" dirty="0" smtClean="0"/>
            </a:br>
            <a:r>
              <a:rPr lang="ru-RU" sz="2400" b="1" dirty="0" smtClean="0"/>
              <a:t>у ученика должно возникать ощущение </a:t>
            </a:r>
            <a:r>
              <a:rPr lang="ru-RU" sz="2400" b="1" dirty="0" smtClean="0">
                <a:solidFill>
                  <a:srgbClr val="FF0000"/>
                </a:solidFill>
              </a:rPr>
              <a:t>успешности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5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60"/>
    </mc:Choice>
    <mc:Fallback xmlns="">
      <p:transition spd="slow" advTm="66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  <p:extLst mod="1">
    <p:ext uri="{E180D4A7-C9FB-4DFB-919C-405C955672EB}">
      <p14:showEvtLst xmlns:p14="http://schemas.microsoft.com/office/powerpoint/2010/main">
        <p14:playEvt time="0" objId="2"/>
        <p14:stopEvt time="64223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89" y="211578"/>
            <a:ext cx="6124946" cy="311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3" y="4428565"/>
            <a:ext cx="7486278" cy="208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87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060" y="170329"/>
            <a:ext cx="826545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b="1" dirty="0" smtClean="0"/>
              <a:t>Обучение</a:t>
            </a:r>
            <a:r>
              <a:rPr lang="ru-RU" sz="2800" dirty="0" smtClean="0"/>
              <a:t> и </a:t>
            </a:r>
            <a:r>
              <a:rPr lang="ru-RU" sz="2800" b="1" dirty="0" smtClean="0"/>
              <a:t>оценивающий контроль</a:t>
            </a:r>
            <a:r>
              <a:rPr lang="ru-RU" sz="2800" dirty="0" smtClean="0"/>
              <a:t> — </a:t>
            </a:r>
            <a:br>
              <a:rPr lang="ru-RU" sz="2800" dirty="0" smtClean="0"/>
            </a:br>
            <a:r>
              <a:rPr lang="ru-RU" sz="2800" dirty="0" smtClean="0"/>
              <a:t>две </a:t>
            </a:r>
            <a:r>
              <a:rPr lang="ru-RU" sz="2800" dirty="0" smtClean="0">
                <a:solidFill>
                  <a:srgbClr val="FF0000"/>
                </a:solidFill>
              </a:rPr>
              <a:t>«чистые»</a:t>
            </a:r>
            <a:r>
              <a:rPr lang="ru-RU" sz="2800" dirty="0" smtClean="0"/>
              <a:t> фазы (как вода и лёд).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 smtClean="0"/>
              <a:t> Обучение — это </a:t>
            </a:r>
            <a:r>
              <a:rPr lang="ru-RU" sz="2800" dirty="0" smtClean="0">
                <a:solidFill>
                  <a:srgbClr val="FF0000"/>
                </a:solidFill>
              </a:rPr>
              <a:t>поиск</a:t>
            </a:r>
            <a:r>
              <a:rPr lang="ru-RU" sz="2800" dirty="0" smtClean="0"/>
              <a:t>! Ошибки неизбежны: они указывают на то, что обучение </a:t>
            </a:r>
            <a:r>
              <a:rPr lang="ru-RU" sz="2800" dirty="0" smtClean="0">
                <a:solidFill>
                  <a:srgbClr val="FF0000"/>
                </a:solidFill>
              </a:rPr>
              <a:t>идёт</a:t>
            </a:r>
            <a:r>
              <a:rPr lang="ru-RU" sz="2800" dirty="0" smtClean="0"/>
              <a:t>. Нет страха ошибиться. Аналог — репетиции спектакля.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 smtClean="0"/>
              <a:t>Оценивающий контроль — </a:t>
            </a:r>
            <a:r>
              <a:rPr lang="ru-RU" sz="2800" dirty="0" smtClean="0">
                <a:solidFill>
                  <a:srgbClr val="FF0000"/>
                </a:solidFill>
              </a:rPr>
              <a:t>отчёт</a:t>
            </a:r>
            <a:r>
              <a:rPr lang="ru-RU" sz="2800" dirty="0" smtClean="0"/>
              <a:t> о достигнутом. За ошибки надо отвечать. Аналог — спектакль.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 smtClean="0"/>
              <a:t>Контроль может и должен быть не только оценивающим.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 smtClean="0"/>
              <a:t>Очень важны </a:t>
            </a:r>
            <a:r>
              <a:rPr lang="ru-RU" sz="2800" dirty="0" smtClean="0">
                <a:solidFill>
                  <a:srgbClr val="FF0000"/>
                </a:solidFill>
              </a:rPr>
              <a:t>диагностический</a:t>
            </a:r>
            <a:r>
              <a:rPr lang="ru-RU" sz="2800" dirty="0" smtClean="0"/>
              <a:t> контроль и </a:t>
            </a:r>
            <a:r>
              <a:rPr lang="ru-RU" sz="2800" dirty="0" smtClean="0">
                <a:solidFill>
                  <a:srgbClr val="FF0000"/>
                </a:solidFill>
              </a:rPr>
              <a:t>самоконтроль</a:t>
            </a:r>
            <a:r>
              <a:rPr lang="ru-RU" sz="2800" dirty="0" smtClean="0"/>
              <a:t>. Они не должны сопровождаться страхом ошибок — в таком случае результат контроля искажён.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9702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351" y="866588"/>
            <a:ext cx="72064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Примеры</a:t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из </a:t>
            </a:r>
            <a:r>
              <a:rPr lang="ru-RU" sz="5400" b="1" dirty="0" err="1" smtClean="0">
                <a:solidFill>
                  <a:srgbClr val="0070C0"/>
                </a:solidFill>
              </a:rPr>
              <a:t>УМК</a:t>
            </a:r>
            <a:r>
              <a:rPr lang="ru-RU" sz="5400" b="1" dirty="0" smtClean="0">
                <a:solidFill>
                  <a:srgbClr val="0070C0"/>
                </a:solidFill>
              </a:rPr>
              <a:t> </a:t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издательства БИНОМ: </a:t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учебник — канва сценария урока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9751" y="2492188"/>
            <a:ext cx="289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Кинематика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Прямолинейное равномерное движение двух тел на плоскости (§ 2.6).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37036"/>
          <a:stretch/>
        </p:blipFill>
        <p:spPr>
          <a:xfrm>
            <a:off x="1043608" y="1542222"/>
            <a:ext cx="7056784" cy="31829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62964"/>
          <a:stretch/>
        </p:blipFill>
        <p:spPr>
          <a:xfrm>
            <a:off x="1046285" y="4725144"/>
            <a:ext cx="705678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5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16834" y="877229"/>
            <a:ext cx="8675646" cy="5103542"/>
            <a:chOff x="216834" y="877229"/>
            <a:chExt cx="8675646" cy="510354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877229"/>
              <a:ext cx="8640960" cy="5103542"/>
            </a:xfrm>
            <a:prstGeom prst="rect">
              <a:avLst/>
            </a:prstGeom>
          </p:spPr>
        </p:pic>
        <p:sp>
          <p:nvSpPr>
            <p:cNvPr id="3" name="Полилиния 2"/>
            <p:cNvSpPr/>
            <p:nvPr/>
          </p:nvSpPr>
          <p:spPr>
            <a:xfrm>
              <a:off x="216834" y="877229"/>
              <a:ext cx="7462260" cy="1474085"/>
            </a:xfrm>
            <a:custGeom>
              <a:avLst/>
              <a:gdLst>
                <a:gd name="connsiteX0" fmla="*/ 65315 w 7492482"/>
                <a:gd name="connsiteY0" fmla="*/ 0 h 1511559"/>
                <a:gd name="connsiteX1" fmla="*/ 7492482 w 7492482"/>
                <a:gd name="connsiteY1" fmla="*/ 0 h 1511559"/>
                <a:gd name="connsiteX2" fmla="*/ 7492482 w 7492482"/>
                <a:gd name="connsiteY2" fmla="*/ 1222310 h 1511559"/>
                <a:gd name="connsiteX3" fmla="*/ 1548882 w 7492482"/>
                <a:gd name="connsiteY3" fmla="*/ 1222310 h 1511559"/>
                <a:gd name="connsiteX4" fmla="*/ 1548882 w 7492482"/>
                <a:gd name="connsiteY4" fmla="*/ 1511559 h 1511559"/>
                <a:gd name="connsiteX5" fmla="*/ 0 w 7492482"/>
                <a:gd name="connsiteY5" fmla="*/ 1511559 h 1511559"/>
                <a:gd name="connsiteX6" fmla="*/ 65315 w 7492482"/>
                <a:gd name="connsiteY6" fmla="*/ 0 h 1511559"/>
                <a:gd name="connsiteX0" fmla="*/ 28028 w 7455195"/>
                <a:gd name="connsiteY0" fmla="*/ 0 h 1511559"/>
                <a:gd name="connsiteX1" fmla="*/ 7455195 w 7455195"/>
                <a:gd name="connsiteY1" fmla="*/ 0 h 1511559"/>
                <a:gd name="connsiteX2" fmla="*/ 7455195 w 7455195"/>
                <a:gd name="connsiteY2" fmla="*/ 1222310 h 1511559"/>
                <a:gd name="connsiteX3" fmla="*/ 1511595 w 7455195"/>
                <a:gd name="connsiteY3" fmla="*/ 1222310 h 1511559"/>
                <a:gd name="connsiteX4" fmla="*/ 1511595 w 7455195"/>
                <a:gd name="connsiteY4" fmla="*/ 1511559 h 1511559"/>
                <a:gd name="connsiteX5" fmla="*/ 0 w 7455195"/>
                <a:gd name="connsiteY5" fmla="*/ 1437817 h 1511559"/>
                <a:gd name="connsiteX6" fmla="*/ 28028 w 7455195"/>
                <a:gd name="connsiteY6" fmla="*/ 0 h 1511559"/>
                <a:gd name="connsiteX0" fmla="*/ 28028 w 7455195"/>
                <a:gd name="connsiteY0" fmla="*/ 0 h 1456252"/>
                <a:gd name="connsiteX1" fmla="*/ 7455195 w 7455195"/>
                <a:gd name="connsiteY1" fmla="*/ 0 h 1456252"/>
                <a:gd name="connsiteX2" fmla="*/ 7455195 w 7455195"/>
                <a:gd name="connsiteY2" fmla="*/ 1222310 h 1456252"/>
                <a:gd name="connsiteX3" fmla="*/ 1511595 w 7455195"/>
                <a:gd name="connsiteY3" fmla="*/ 1222310 h 1456252"/>
                <a:gd name="connsiteX4" fmla="*/ 1511596 w 7455195"/>
                <a:gd name="connsiteY4" fmla="*/ 1456252 h 1456252"/>
                <a:gd name="connsiteX5" fmla="*/ 0 w 7455195"/>
                <a:gd name="connsiteY5" fmla="*/ 1437817 h 1456252"/>
                <a:gd name="connsiteX6" fmla="*/ 28028 w 7455195"/>
                <a:gd name="connsiteY6" fmla="*/ 0 h 145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5195" h="1456252">
                  <a:moveTo>
                    <a:pt x="28028" y="0"/>
                  </a:moveTo>
                  <a:lnTo>
                    <a:pt x="7455195" y="0"/>
                  </a:lnTo>
                  <a:lnTo>
                    <a:pt x="7455195" y="1222310"/>
                  </a:lnTo>
                  <a:lnTo>
                    <a:pt x="1511595" y="1222310"/>
                  </a:lnTo>
                  <a:cubicBezTo>
                    <a:pt x="1511595" y="1300291"/>
                    <a:pt x="1511596" y="1378271"/>
                    <a:pt x="1511596" y="1456252"/>
                  </a:cubicBezTo>
                  <a:lnTo>
                    <a:pt x="0" y="1437817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796136" y="5445224"/>
              <a:ext cx="309634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484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78162" cy="518457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28396" y="4869160"/>
            <a:ext cx="9015604" cy="1837374"/>
            <a:chOff x="107504" y="1412776"/>
            <a:chExt cx="9015604" cy="183737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116" y="1412776"/>
              <a:ext cx="8928992" cy="1837374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07504" y="1412776"/>
              <a:ext cx="576064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148064" y="2996952"/>
              <a:ext cx="3975044" cy="253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058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425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28600" algn="l"/>
              </a:tabLst>
            </a:pPr>
            <a:r>
              <a:rPr lang="ru-RU" sz="24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Прямолинейное равноускоренное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</a:t>
            </a:r>
            <a:endParaRPr lang="ru-RU" sz="2400" b="1" dirty="0">
              <a:solidFill>
                <a:srgbClr val="0070C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268760"/>
            <a:ext cx="8450580" cy="876300"/>
          </a:xfrm>
          <a:prstGeom prst="rect">
            <a:avLst/>
          </a:prstGeom>
        </p:spPr>
      </p:pic>
      <p:pic>
        <p:nvPicPr>
          <p:cNvPr id="5" name="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2276872"/>
            <a:ext cx="8465820" cy="1356360"/>
          </a:xfrm>
          <a:prstGeom prst="rect">
            <a:avLst/>
          </a:prstGeom>
        </p:spPr>
      </p:pic>
      <p:pic>
        <p:nvPicPr>
          <p:cNvPr id="6" name="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9" y="3789040"/>
            <a:ext cx="8389620" cy="327660"/>
          </a:xfrm>
          <a:prstGeom prst="rect">
            <a:avLst/>
          </a:prstGeom>
        </p:spPr>
      </p:pic>
      <p:pic>
        <p:nvPicPr>
          <p:cNvPr id="8" name="в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19" y="4221088"/>
            <a:ext cx="8389620" cy="266700"/>
          </a:xfrm>
          <a:prstGeom prst="rect">
            <a:avLst/>
          </a:prstGeom>
        </p:spPr>
      </p:pic>
      <p:pic>
        <p:nvPicPr>
          <p:cNvPr id="9" name="г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419" y="4653136"/>
            <a:ext cx="8427720" cy="533400"/>
          </a:xfrm>
          <a:prstGeom prst="rect">
            <a:avLst/>
          </a:prstGeom>
        </p:spPr>
      </p:pic>
      <p:pic>
        <p:nvPicPr>
          <p:cNvPr id="10" name="д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949" y="5373216"/>
            <a:ext cx="8427720" cy="533400"/>
          </a:xfrm>
          <a:prstGeom prst="rect">
            <a:avLst/>
          </a:prstGeom>
        </p:spPr>
      </p:pic>
      <p:grpSp>
        <p:nvGrpSpPr>
          <p:cNvPr id="13" name="а отв"/>
          <p:cNvGrpSpPr/>
          <p:nvPr/>
        </p:nvGrpSpPr>
        <p:grpSpPr>
          <a:xfrm>
            <a:off x="1187624" y="3890010"/>
            <a:ext cx="5023460" cy="628650"/>
            <a:chOff x="1187624" y="3890010"/>
            <a:chExt cx="5023460" cy="62865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7624" y="3909060"/>
              <a:ext cx="1767840" cy="6096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87824" y="3890010"/>
              <a:ext cx="3223260" cy="624840"/>
            </a:xfrm>
            <a:prstGeom prst="rect">
              <a:avLst/>
            </a:prstGeom>
          </p:spPr>
        </p:pic>
      </p:grpSp>
      <p:pic>
        <p:nvPicPr>
          <p:cNvPr id="14" name="б отв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616" y="4149080"/>
            <a:ext cx="1859280" cy="396240"/>
          </a:xfrm>
          <a:prstGeom prst="rect">
            <a:avLst/>
          </a:prstGeom>
        </p:spPr>
      </p:pic>
      <p:grpSp>
        <p:nvGrpSpPr>
          <p:cNvPr id="17" name="г сов"/>
          <p:cNvGrpSpPr/>
          <p:nvPr/>
        </p:nvGrpSpPr>
        <p:grpSpPr>
          <a:xfrm>
            <a:off x="1734334" y="5301208"/>
            <a:ext cx="5730240" cy="1417320"/>
            <a:chOff x="1734334" y="5301208"/>
            <a:chExt cx="5730240" cy="141732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34334" y="5301208"/>
              <a:ext cx="5730240" cy="1417320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1763688" y="5321012"/>
              <a:ext cx="576064" cy="186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д отв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7864" y="6168732"/>
            <a:ext cx="10287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лучай из жизни"/>
          <p:cNvSpPr txBox="1"/>
          <p:nvPr/>
        </p:nvSpPr>
        <p:spPr>
          <a:xfrm>
            <a:off x="3121122" y="267979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Случай из жизни </a:t>
            </a:r>
            <a:endParaRPr lang="ru-RU" sz="2800" dirty="0">
              <a:solidFill>
                <a:srgbClr val="0070C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95835" y="1030941"/>
            <a:ext cx="8552330" cy="2378677"/>
            <a:chOff x="295835" y="1030941"/>
            <a:chExt cx="8552330" cy="2378677"/>
          </a:xfrm>
        </p:grpSpPr>
        <p:sp>
          <p:nvSpPr>
            <p:cNvPr id="10" name="Плот и лодка"/>
            <p:cNvSpPr txBox="1"/>
            <p:nvPr/>
          </p:nvSpPr>
          <p:spPr>
            <a:xfrm>
              <a:off x="2091161" y="1030941"/>
              <a:ext cx="49616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/>
                <a:t>Плот и моторная лодка на реке</a:t>
              </a:r>
              <a:endParaRPr lang="ru-RU" sz="2800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835" y="1698441"/>
              <a:ext cx="8552330" cy="62966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9481" y="2537852"/>
              <a:ext cx="5325038" cy="871766"/>
            </a:xfrm>
            <a:prstGeom prst="rect">
              <a:avLst/>
            </a:prstGeom>
          </p:spPr>
        </p:pic>
      </p:grpSp>
      <p:pic>
        <p:nvPicPr>
          <p:cNvPr id="14" name="Про 1 ча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59" y="3619367"/>
            <a:ext cx="8767482" cy="7324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18" y="4450932"/>
            <a:ext cx="7530352" cy="914488"/>
          </a:xfrm>
          <a:prstGeom prst="rect">
            <a:avLst/>
          </a:prstGeom>
        </p:spPr>
      </p:pic>
      <p:sp>
        <p:nvSpPr>
          <p:cNvPr id="16" name="Предложить задать"/>
          <p:cNvSpPr txBox="1"/>
          <p:nvPr/>
        </p:nvSpPr>
        <p:spPr>
          <a:xfrm>
            <a:off x="564777" y="5464493"/>
            <a:ext cx="828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Предложил </a:t>
            </a:r>
            <a:r>
              <a:rPr lang="ru-RU" sz="2400" dirty="0"/>
              <a:t>ученикам самим задать требуемые величины. </a:t>
            </a:r>
            <a:r>
              <a:rPr lang="ru-RU" sz="2400" dirty="0" smtClean="0"/>
              <a:t>Все, </a:t>
            </a:r>
            <a:r>
              <a:rPr lang="ru-RU" sz="2400" dirty="0"/>
              <a:t>кто </a:t>
            </a:r>
            <a:r>
              <a:rPr lang="ru-RU" sz="2400" dirty="0" smtClean="0"/>
              <a:t>справились </a:t>
            </a:r>
            <a:r>
              <a:rPr lang="ru-RU" sz="2400" dirty="0"/>
              <a:t>с задачей, </a:t>
            </a:r>
            <a:r>
              <a:rPr lang="ru-RU" sz="2400" dirty="0" smtClean="0"/>
              <a:t>получили </a:t>
            </a:r>
            <a:r>
              <a:rPr lang="ru-RU" sz="2400" b="1" dirty="0"/>
              <a:t>одинаковый</a:t>
            </a:r>
            <a:r>
              <a:rPr lang="ru-RU" sz="2400" dirty="0"/>
              <a:t> ответ: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1 </a:t>
            </a:r>
            <a:r>
              <a:rPr lang="ru-RU" sz="2400" b="1" dirty="0"/>
              <a:t>час.</a:t>
            </a:r>
            <a:r>
              <a:rPr lang="ru-RU" sz="2400" dirty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Случайно</a:t>
            </a:r>
            <a:r>
              <a:rPr lang="ru-RU" sz="2400" dirty="0" smtClean="0"/>
              <a:t> ли </a:t>
            </a:r>
            <a:r>
              <a:rPr lang="ru-RU" sz="2400" dirty="0"/>
              <a:t>такое </a:t>
            </a:r>
            <a:r>
              <a:rPr lang="ru-RU" sz="2400" dirty="0" smtClean="0"/>
              <a:t>совпадение? </a:t>
            </a:r>
            <a:endParaRPr lang="ru-RU" sz="2400" dirty="0"/>
          </a:p>
        </p:txBody>
      </p:sp>
      <p:sp>
        <p:nvSpPr>
          <p:cNvPr id="18" name="Подсказка"/>
          <p:cNvSpPr txBox="1"/>
          <p:nvPr/>
        </p:nvSpPr>
        <p:spPr>
          <a:xfrm>
            <a:off x="564777" y="5643123"/>
            <a:ext cx="828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Подсказка: перейдите в систему отсчёта, связанную с плотом.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7" name="Туда и обратно с один ск"/>
          <p:cNvSpPr txBox="1"/>
          <p:nvPr/>
        </p:nvSpPr>
        <p:spPr>
          <a:xfrm>
            <a:off x="475130" y="5464493"/>
            <a:ext cx="8301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системе отсчёта, связанной с плотом, лодка плывёт </a:t>
            </a:r>
            <a:r>
              <a:rPr lang="ru-RU" sz="2400" dirty="0" smtClean="0"/>
              <a:t>от плота </a:t>
            </a:r>
            <a:r>
              <a:rPr lang="ru-RU" sz="2400" dirty="0"/>
              <a:t>и </a:t>
            </a:r>
            <a:r>
              <a:rPr lang="ru-RU" sz="2400" dirty="0" smtClean="0"/>
              <a:t>к плоту с </a:t>
            </a:r>
            <a:r>
              <a:rPr lang="ru-RU" sz="2400" dirty="0">
                <a:solidFill>
                  <a:srgbClr val="FF0000"/>
                </a:solidFill>
              </a:rPr>
              <a:t>одинаковой</a:t>
            </a:r>
            <a:r>
              <a:rPr lang="ru-RU" sz="2400" dirty="0"/>
              <a:t> по модулю скоростью. Поэтому </a:t>
            </a:r>
            <a:r>
              <a:rPr lang="ru-RU" sz="2400" dirty="0" smtClean="0"/>
              <a:t>«туда» и «обратно» </a:t>
            </a:r>
            <a:r>
              <a:rPr lang="ru-RU" sz="2400" dirty="0"/>
              <a:t>она будет плыть </a:t>
            </a:r>
            <a:r>
              <a:rPr lang="ru-RU" sz="2400" dirty="0">
                <a:solidFill>
                  <a:srgbClr val="FF0000"/>
                </a:solidFill>
              </a:rPr>
              <a:t>одинаковое</a:t>
            </a:r>
            <a:r>
              <a:rPr lang="ru-RU" sz="2400" dirty="0"/>
              <a:t> время. </a:t>
            </a:r>
          </a:p>
        </p:txBody>
      </p:sp>
    </p:spTree>
    <p:extLst>
      <p:ext uri="{BB962C8B-B14F-4D97-AF65-F5344CB8AC3E}">
        <p14:creationId xmlns:p14="http://schemas.microsoft.com/office/powerpoint/2010/main" val="42431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22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Последний этап свободного падения тела (на углублённом уровне, § 4.5).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37" y="1268760"/>
            <a:ext cx="8427720" cy="845820"/>
          </a:xfrm>
          <a:prstGeom prst="rect">
            <a:avLst/>
          </a:prstGeom>
        </p:spPr>
      </p:pic>
      <p:pic>
        <p:nvPicPr>
          <p:cNvPr id="4" name="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37" y="2265581"/>
            <a:ext cx="8435340" cy="266700"/>
          </a:xfrm>
          <a:prstGeom prst="rect">
            <a:avLst/>
          </a:prstGeom>
        </p:spPr>
      </p:pic>
      <p:pic>
        <p:nvPicPr>
          <p:cNvPr id="5" name="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37" y="2708920"/>
            <a:ext cx="8397240" cy="1082040"/>
          </a:xfrm>
          <a:prstGeom prst="rect">
            <a:avLst/>
          </a:prstGeom>
        </p:spPr>
      </p:pic>
      <p:pic>
        <p:nvPicPr>
          <p:cNvPr id="6" name="в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37" y="3933056"/>
            <a:ext cx="8366760" cy="563880"/>
          </a:xfrm>
          <a:prstGeom prst="rect">
            <a:avLst/>
          </a:prstGeom>
        </p:spPr>
      </p:pic>
      <p:pic>
        <p:nvPicPr>
          <p:cNvPr id="7" name="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837" y="4653136"/>
            <a:ext cx="8374380" cy="533400"/>
          </a:xfrm>
          <a:prstGeom prst="rect">
            <a:avLst/>
          </a:prstGeom>
        </p:spPr>
      </p:pic>
      <p:pic>
        <p:nvPicPr>
          <p:cNvPr id="8" name="д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837" y="5301208"/>
            <a:ext cx="8374380" cy="533400"/>
          </a:xfrm>
          <a:prstGeom prst="rect">
            <a:avLst/>
          </a:prstGeom>
        </p:spPr>
      </p:pic>
      <p:sp>
        <p:nvSpPr>
          <p:cNvPr id="9" name="а отв"/>
          <p:cNvSpPr/>
          <p:nvPr/>
        </p:nvSpPr>
        <p:spPr>
          <a:xfrm>
            <a:off x="720438" y="2564904"/>
            <a:ext cx="7997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1E1F"/>
                </a:solidFill>
                <a:latin typeface="SchoolBookCTT" pitchFamily="2" charset="0"/>
              </a:rPr>
              <a:t>а) Тело двигалось с ускорением свободного падения: в описании ситуации сказано, что тело падало </a:t>
            </a:r>
            <a:r>
              <a:rPr lang="ru-RU" i="1" dirty="0">
                <a:solidFill>
                  <a:srgbClr val="221E1F"/>
                </a:solidFill>
                <a:latin typeface="SchoolBookCTT" pitchFamily="2" charset="0"/>
              </a:rPr>
              <a:t>свободно</a:t>
            </a:r>
            <a:r>
              <a:rPr lang="ru-RU" dirty="0">
                <a:solidFill>
                  <a:srgbClr val="221E1F"/>
                </a:solidFill>
                <a:latin typeface="SchoolBookCTT" pitchFamily="2" charset="0"/>
              </a:rPr>
              <a:t>. </a:t>
            </a:r>
            <a:endParaRPr lang="ru-RU" dirty="0">
              <a:latin typeface="SchoolBookCTT" pitchFamily="2" charset="0"/>
            </a:endParaRPr>
          </a:p>
        </p:txBody>
      </p:sp>
      <p:pic>
        <p:nvPicPr>
          <p:cNvPr id="10" name="б отв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0" y="3835127"/>
            <a:ext cx="1847850" cy="962025"/>
          </a:xfrm>
          <a:prstGeom prst="rect">
            <a:avLst/>
          </a:prstGeom>
        </p:spPr>
      </p:pic>
      <p:pic>
        <p:nvPicPr>
          <p:cNvPr id="11" name="в отв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600" y="4483199"/>
            <a:ext cx="1847850" cy="962025"/>
          </a:xfrm>
          <a:prstGeom prst="rect">
            <a:avLst/>
          </a:prstGeom>
        </p:spPr>
      </p:pic>
      <p:pic>
        <p:nvPicPr>
          <p:cNvPr id="12" name="г отв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600" y="5157192"/>
            <a:ext cx="1847850" cy="962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616" y="5888803"/>
            <a:ext cx="25146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8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692696"/>
            <a:ext cx="79343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3352800"/>
            <a:ext cx="914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2644914"/>
            <a:ext cx="7345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Расчёт электрических цепей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3783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70" y="4191471"/>
            <a:ext cx="902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FF0000"/>
                </a:solidFill>
              </a:rPr>
              <a:t>Какие закономерности справедливы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r>
              <a:rPr lang="ru-RU" sz="2400" b="1" smtClean="0">
                <a:solidFill>
                  <a:srgbClr val="FF0000"/>
                </a:solidFill>
              </a:rPr>
              <a:t>для этой ситуации?</a:t>
            </a:r>
            <a:endParaRPr lang="ru-RU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3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574"/>
            <a:ext cx="9144000" cy="15116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276264"/>
            <a:ext cx="8784976" cy="1448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1560" y="213285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Воспользуйтесь законом сохранения электрического заряда и определением силы тока.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4841865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Воспользуйтесь тем, что работа электростатического поля по перемещению заряда по двум последовательно соединённым проводникам равна сумме работ по перемещению заряда по каждому проводнику. </a:t>
            </a:r>
          </a:p>
        </p:txBody>
      </p:sp>
    </p:spTree>
    <p:extLst>
      <p:ext uri="{BB962C8B-B14F-4D97-AF65-F5344CB8AC3E}">
        <p14:creationId xmlns:p14="http://schemas.microsoft.com/office/powerpoint/2010/main" val="214287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784976" cy="14488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2" y="3789040"/>
            <a:ext cx="8844276" cy="259228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3568" y="243836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SchoolBookCTT" pitchFamily="2" charset="0"/>
              </a:rPr>
              <a:t>Разделите уравнение </a:t>
            </a:r>
            <a:r>
              <a:rPr lang="ru-RU" i="1" dirty="0">
                <a:solidFill>
                  <a:srgbClr val="0070C0"/>
                </a:solidFill>
                <a:latin typeface="SchoolBookCTT" pitchFamily="2" charset="0"/>
              </a:rPr>
              <a:t>U </a:t>
            </a:r>
            <a:r>
              <a:rPr lang="ru-RU" dirty="0">
                <a:solidFill>
                  <a:srgbClr val="0070C0"/>
                </a:solidFill>
                <a:latin typeface="SchoolBookCTT" pitchFamily="2" charset="0"/>
              </a:rPr>
              <a:t>= </a:t>
            </a:r>
            <a:r>
              <a:rPr lang="ru-RU" i="1" dirty="0">
                <a:solidFill>
                  <a:srgbClr val="0070C0"/>
                </a:solidFill>
                <a:latin typeface="SchoolBookCTT" pitchFamily="2" charset="0"/>
              </a:rPr>
              <a:t>U</a:t>
            </a:r>
            <a:r>
              <a:rPr lang="ru-RU" baseline="-25000" dirty="0">
                <a:solidFill>
                  <a:srgbClr val="0070C0"/>
                </a:solidFill>
                <a:latin typeface="SchoolBookCTT" pitchFamily="2" charset="0"/>
              </a:rPr>
              <a:t>1</a:t>
            </a:r>
            <a:r>
              <a:rPr lang="ru-RU" sz="800" dirty="0">
                <a:solidFill>
                  <a:srgbClr val="0070C0"/>
                </a:solidFill>
                <a:latin typeface="SchoolBookCTT" pitchFamily="2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SchoolBookCTT" pitchFamily="2" charset="0"/>
              </a:rPr>
              <a:t>+ </a:t>
            </a:r>
            <a:r>
              <a:rPr lang="ru-RU" i="1" dirty="0">
                <a:solidFill>
                  <a:srgbClr val="0070C0"/>
                </a:solidFill>
                <a:latin typeface="SchoolBookCTT" pitchFamily="2" charset="0"/>
              </a:rPr>
              <a:t>U</a:t>
            </a:r>
            <a:r>
              <a:rPr lang="ru-RU" baseline="-25000" dirty="0">
                <a:solidFill>
                  <a:srgbClr val="0070C0"/>
                </a:solidFill>
                <a:latin typeface="SchoolBookCTT" pitchFamily="2" charset="0"/>
              </a:rPr>
              <a:t>2</a:t>
            </a:r>
            <a:r>
              <a:rPr lang="ru-RU" sz="800" dirty="0">
                <a:solidFill>
                  <a:srgbClr val="0070C0"/>
                </a:solidFill>
                <a:latin typeface="SchoolBookCTT" pitchFamily="2" charset="0"/>
              </a:rPr>
              <a:t> </a:t>
            </a:r>
            <a:r>
              <a:rPr lang="ru-RU" sz="800" dirty="0" smtClean="0">
                <a:solidFill>
                  <a:srgbClr val="0070C0"/>
                </a:solidFill>
                <a:latin typeface="SchoolBookCTT" pitchFamily="2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SchoolBookCTT" pitchFamily="2" charset="0"/>
              </a:rPr>
              <a:t>на </a:t>
            </a:r>
            <a:r>
              <a:rPr lang="ru-RU" dirty="0">
                <a:solidFill>
                  <a:srgbClr val="0070C0"/>
                </a:solidFill>
                <a:latin typeface="SchoolBookCTT" pitchFamily="2" charset="0"/>
              </a:rPr>
              <a:t>силу тока </a:t>
            </a:r>
            <a:r>
              <a:rPr lang="ru-RU" i="1" dirty="0">
                <a:solidFill>
                  <a:srgbClr val="0070C0"/>
                </a:solidFill>
                <a:latin typeface="SchoolBookCTT" pitchFamily="2" charset="0"/>
              </a:rPr>
              <a:t>I </a:t>
            </a:r>
            <a:r>
              <a:rPr lang="ru-RU" dirty="0">
                <a:solidFill>
                  <a:srgbClr val="0070C0"/>
                </a:solidFill>
                <a:latin typeface="SchoolBookCTT" pitchFamily="2" charset="0"/>
              </a:rPr>
              <a:t>в данном участке цепи и воспользуйтесь тем, что </a:t>
            </a:r>
            <a:r>
              <a:rPr lang="ru-RU" i="1" dirty="0">
                <a:solidFill>
                  <a:srgbClr val="0070C0"/>
                </a:solidFill>
                <a:latin typeface="SchoolBookCTT" pitchFamily="2" charset="0"/>
              </a:rPr>
              <a:t>I </a:t>
            </a:r>
            <a:r>
              <a:rPr lang="ru-RU" dirty="0">
                <a:solidFill>
                  <a:srgbClr val="0070C0"/>
                </a:solidFill>
                <a:latin typeface="SchoolBookCTT" pitchFamily="2" charset="0"/>
              </a:rPr>
              <a:t>= </a:t>
            </a:r>
            <a:r>
              <a:rPr lang="ru-RU" i="1" dirty="0">
                <a:solidFill>
                  <a:srgbClr val="0070C0"/>
                </a:solidFill>
                <a:latin typeface="SchoolBookCTT" pitchFamily="2" charset="0"/>
              </a:rPr>
              <a:t>I</a:t>
            </a:r>
            <a:r>
              <a:rPr lang="ru-RU" baseline="-25000" dirty="0">
                <a:solidFill>
                  <a:srgbClr val="0070C0"/>
                </a:solidFill>
                <a:latin typeface="SchoolBookCTT" pitchFamily="2" charset="0"/>
              </a:rPr>
              <a:t>1</a:t>
            </a:r>
            <a:r>
              <a:rPr lang="ru-RU" sz="800" dirty="0">
                <a:solidFill>
                  <a:srgbClr val="0070C0"/>
                </a:solidFill>
                <a:latin typeface="SchoolBookCTT" pitchFamily="2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SchoolBookCTT" pitchFamily="2" charset="0"/>
              </a:rPr>
              <a:t>= </a:t>
            </a:r>
            <a:r>
              <a:rPr lang="ru-RU" i="1" dirty="0">
                <a:solidFill>
                  <a:srgbClr val="0070C0"/>
                </a:solidFill>
                <a:latin typeface="SchoolBookCTT" pitchFamily="2" charset="0"/>
              </a:rPr>
              <a:t>I</a:t>
            </a:r>
            <a:r>
              <a:rPr lang="ru-RU" baseline="-25000" dirty="0">
                <a:solidFill>
                  <a:srgbClr val="0070C0"/>
                </a:solidFill>
                <a:latin typeface="SchoolBookCTT" pitchFamily="2" charset="0"/>
              </a:rPr>
              <a:t>2</a:t>
            </a:r>
            <a:r>
              <a:rPr lang="ru-RU" dirty="0">
                <a:solidFill>
                  <a:srgbClr val="0070C0"/>
                </a:solidFill>
                <a:latin typeface="SchoolBookCTT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0580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260648"/>
            <a:ext cx="8928994" cy="86776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3186906" y="1268760"/>
          <a:ext cx="27701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4" imgW="914400" imgH="190440" progId="Equation.DSMT4">
                  <p:embed/>
                </p:oleObj>
              </mc:Choice>
              <mc:Fallback>
                <p:oleObj name="Equation" r:id="rId4" imgW="914400" imgH="190440" progId="Equation.DSMT4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6906" y="1268760"/>
                        <a:ext cx="2770187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2" y="2129192"/>
            <a:ext cx="8928996" cy="8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2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87" y="5229140"/>
            <a:ext cx="902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«Теория» усваивается в задачах!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2" y="260648"/>
            <a:ext cx="8928996" cy="867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2" y="1410990"/>
            <a:ext cx="8928996" cy="867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2299674"/>
            <a:ext cx="8928994" cy="684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3" y="3074410"/>
            <a:ext cx="8928994" cy="334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2" y="3821511"/>
            <a:ext cx="8928996" cy="8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213996" y="332656"/>
            <a:ext cx="2246436" cy="2022058"/>
            <a:chOff x="6213996" y="332656"/>
            <a:chExt cx="2246436" cy="2022058"/>
          </a:xfrm>
        </p:grpSpPr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6381903" y="399355"/>
            <a:ext cx="546636" cy="575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" name="Equation" r:id="rId3" imgW="177646" imgH="190335" progId="Equation.DSMT4">
                    <p:embed/>
                  </p:oleObj>
                </mc:Choice>
                <mc:Fallback>
                  <p:oleObj name="Equation" r:id="rId3" imgW="177646" imgH="190335" progId="Equation.DSMT4">
                    <p:embed/>
                    <p:pic>
                      <p:nvPicPr>
                        <p:cNvPr id="10" name="Объект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1903" y="399355"/>
                          <a:ext cx="546636" cy="57540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6381903" y="1035943"/>
            <a:ext cx="546636" cy="575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" name="Equation" r:id="rId5" imgW="177480" imgH="190440" progId="Equation.DSMT4">
                    <p:embed/>
                  </p:oleObj>
                </mc:Choice>
                <mc:Fallback>
                  <p:oleObj name="Equation" r:id="rId5" imgW="177480" imgH="190440" progId="Equation.DSMT4">
                    <p:embed/>
                    <p:pic>
                      <p:nvPicPr>
                        <p:cNvPr id="16" name="Объект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1903" y="1035943"/>
                          <a:ext cx="546636" cy="57540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7859305" y="1763990"/>
            <a:ext cx="468009" cy="459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" name="Equation" r:id="rId7" imgW="152280" imgH="152280" progId="Equation.DSMT4">
                    <p:embed/>
                  </p:oleObj>
                </mc:Choice>
                <mc:Fallback>
                  <p:oleObj name="Equation" r:id="rId7" imgW="152280" imgH="152280" progId="Equation.DSMT4">
                    <p:embed/>
                    <p:pic>
                      <p:nvPicPr>
                        <p:cNvPr id="17" name="Объект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9305" y="1763990"/>
                          <a:ext cx="468009" cy="45970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7159399" y="398830"/>
            <a:ext cx="429613" cy="5759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4" name="Equation" r:id="rId9" imgW="139680" imgH="190440" progId="Equation.DSMT4">
                    <p:embed/>
                  </p:oleObj>
                </mc:Choice>
                <mc:Fallback>
                  <p:oleObj name="Equation" r:id="rId9" imgW="139680" imgH="190440" progId="Equation.DSMT4">
                    <p:embed/>
                    <p:pic>
                      <p:nvPicPr>
                        <p:cNvPr id="18" name="Объект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9399" y="398830"/>
                          <a:ext cx="429613" cy="57593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7159399" y="1035943"/>
            <a:ext cx="469046" cy="5759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5" name="Equation" r:id="rId11" imgW="152280" imgH="190440" progId="Equation.DSMT4">
                    <p:embed/>
                  </p:oleObj>
                </mc:Choice>
                <mc:Fallback>
                  <p:oleObj name="Equation" r:id="rId11" imgW="152280" imgH="190440" progId="Equation.DSMT4">
                    <p:embed/>
                    <p:pic>
                      <p:nvPicPr>
                        <p:cNvPr id="19" name="Объект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9399" y="1035943"/>
                          <a:ext cx="469046" cy="57593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7848913" y="400086"/>
            <a:ext cx="546100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6" name="Equation" r:id="rId13" imgW="177480" imgH="190440" progId="Equation.DSMT4">
                    <p:embed/>
                  </p:oleObj>
                </mc:Choice>
                <mc:Fallback>
                  <p:oleObj name="Equation" r:id="rId13" imgW="177480" imgH="190440" progId="Equation.DSMT4">
                    <p:embed/>
                    <p:pic>
                      <p:nvPicPr>
                        <p:cNvPr id="20" name="Объект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8913" y="400086"/>
                          <a:ext cx="546100" cy="5746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7859305" y="1036674"/>
            <a:ext cx="549275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7" name="Equation" r:id="rId15" imgW="177480" imgH="190440" progId="Equation.DSMT4">
                    <p:embed/>
                  </p:oleObj>
                </mc:Choice>
                <mc:Fallback>
                  <p:oleObj name="Equation" r:id="rId15" imgW="177480" imgH="190440" progId="Equation.DSMT4">
                    <p:embed/>
                    <p:pic>
                      <p:nvPicPr>
                        <p:cNvPr id="21" name="Объект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9305" y="1036674"/>
                          <a:ext cx="549275" cy="5746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7218503" y="1783499"/>
            <a:ext cx="350837" cy="420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8" name="Equation" r:id="rId17" imgW="114120" imgH="139680" progId="Equation.DSMT4">
                    <p:embed/>
                  </p:oleObj>
                </mc:Choice>
                <mc:Fallback>
                  <p:oleObj name="Equation" r:id="rId17" imgW="114120" imgH="139680" progId="Equation.DSMT4">
                    <p:embed/>
                    <p:pic>
                      <p:nvPicPr>
                        <p:cNvPr id="22" name="Объект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8503" y="1783499"/>
                          <a:ext cx="350837" cy="4206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Объект 23"/>
            <p:cNvGraphicFramePr>
              <a:graphicFrameLocks noChangeAspect="1"/>
            </p:cNvGraphicFramePr>
            <p:nvPr>
              <p:extLst/>
            </p:nvPr>
          </p:nvGraphicFramePr>
          <p:xfrm>
            <a:off x="6423025" y="1784350"/>
            <a:ext cx="466725" cy="458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" name="Equation" r:id="rId19" imgW="152280" imgH="152280" progId="Equation.DSMT4">
                    <p:embed/>
                  </p:oleObj>
                </mc:Choice>
                <mc:Fallback>
                  <p:oleObj name="Equation" r:id="rId19" imgW="152280" imgH="152280" progId="Equation.DSMT4">
                    <p:embed/>
                    <p:pic>
                      <p:nvPicPr>
                        <p:cNvPr id="24" name="Объект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3025" y="1784350"/>
                          <a:ext cx="466725" cy="4587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Прямоугольник 24"/>
            <p:cNvSpPr/>
            <p:nvPr/>
          </p:nvSpPr>
          <p:spPr>
            <a:xfrm>
              <a:off x="6213996" y="332656"/>
              <a:ext cx="2246436" cy="202205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30" name="Объект 29"/>
          <p:cNvGraphicFramePr>
            <a:graphicFrameLocks noChangeAspect="1"/>
          </p:cNvGraphicFramePr>
          <p:nvPr>
            <p:extLst/>
          </p:nvPr>
        </p:nvGraphicFramePr>
        <p:xfrm>
          <a:off x="3559212" y="2564904"/>
          <a:ext cx="1962075" cy="577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" name="Equation" r:id="rId21" imgW="647640" imgH="190440" progId="Equation.DSMT4">
                  <p:embed/>
                </p:oleObj>
              </mc:Choice>
              <mc:Fallback>
                <p:oleObj name="Equation" r:id="rId21" imgW="647640" imgH="190440" progId="Equation.DSMT4">
                  <p:embed/>
                  <p:pic>
                    <p:nvPicPr>
                      <p:cNvPr id="30" name="Объект 2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559212" y="2564904"/>
                        <a:ext cx="1962075" cy="577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/>
          </p:nvPr>
        </p:nvGraphicFramePr>
        <p:xfrm>
          <a:off x="827584" y="2566503"/>
          <a:ext cx="17319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" name="Equation" r:id="rId23" imgW="571320" imgH="190440" progId="Equation.DSMT4">
                  <p:embed/>
                </p:oleObj>
              </mc:Choice>
              <mc:Fallback>
                <p:oleObj name="Equation" r:id="rId23" imgW="571320" imgH="190440" progId="Equation.DSMT4">
                  <p:embed/>
                  <p:pic>
                    <p:nvPicPr>
                      <p:cNvPr id="31" name="Объект 30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27584" y="2566503"/>
                        <a:ext cx="1731962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/>
          </p:nvPr>
        </p:nvGraphicFramePr>
        <p:xfrm>
          <a:off x="1827213" y="3307990"/>
          <a:ext cx="54260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" name="Equation" r:id="rId25" imgW="1790640" imgH="190440" progId="Equation.DSMT4">
                  <p:embed/>
                </p:oleObj>
              </mc:Choice>
              <mc:Fallback>
                <p:oleObj name="Equation" r:id="rId25" imgW="1790640" imgH="190440" progId="Equation.DSMT4">
                  <p:embed/>
                  <p:pic>
                    <p:nvPicPr>
                      <p:cNvPr id="32" name="Объект 3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827213" y="3307990"/>
                        <a:ext cx="5426075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1640" y="569947"/>
            <a:ext cx="4651496" cy="129731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539552" y="435116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Какие задачи можно поставить, используя эти соотношения?</a:t>
            </a: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/>
          </p:nvPr>
        </p:nvGraphicFramePr>
        <p:xfrm>
          <a:off x="6159888" y="2560876"/>
          <a:ext cx="1962075" cy="577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" name="Equation" r:id="rId28" imgW="647640" imgH="190440" progId="Equation.DSMT4">
                  <p:embed/>
                </p:oleObj>
              </mc:Choice>
              <mc:Fallback>
                <p:oleObj name="Equation" r:id="rId28" imgW="647640" imgH="190440" progId="Equation.DSMT4">
                  <p:embed/>
                  <p:pic>
                    <p:nvPicPr>
                      <p:cNvPr id="43" name="Объект 42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159888" y="2560876"/>
                        <a:ext cx="1962075" cy="577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4870" y="4797152"/>
            <a:ext cx="9021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Соревнование между группами учеников (например, рядами)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3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25429" y="91975"/>
            <a:ext cx="829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Качественное исследование ключевой ситуации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730005"/>
            <a:ext cx="87732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</a:rPr>
              <a:t>Качественное исследование </a:t>
            </a:r>
            <a:r>
              <a:rPr lang="ru-RU" sz="2600" b="1" dirty="0" smtClean="0">
                <a:solidFill>
                  <a:srgbClr val="002060"/>
                </a:solidFill>
              </a:rPr>
              <a:t>важно </a:t>
            </a:r>
            <a:r>
              <a:rPr lang="ru-RU" sz="2600" b="1" dirty="0" smtClean="0">
                <a:solidFill>
                  <a:srgbClr val="002060"/>
                </a:solidFill>
              </a:rPr>
              <a:t>для формирования </a:t>
            </a:r>
            <a:r>
              <a:rPr lang="ru-RU" sz="2600" b="1" dirty="0" smtClean="0">
                <a:solidFill>
                  <a:srgbClr val="FF0000"/>
                </a:solidFill>
              </a:rPr>
              <a:t>физической интуиции</a:t>
            </a:r>
            <a:r>
              <a:rPr lang="ru-RU" sz="2600" b="1" dirty="0" smtClean="0">
                <a:solidFill>
                  <a:srgbClr val="002060"/>
                </a:solidFill>
              </a:rPr>
              <a:t>, а </a:t>
            </a:r>
            <a:r>
              <a:rPr lang="ru-RU" sz="2600" b="1" dirty="0" smtClean="0">
                <a:solidFill>
                  <a:srgbClr val="002060"/>
                </a:solidFill>
              </a:rPr>
              <a:t>изучение физики </a:t>
            </a:r>
            <a:r>
              <a:rPr lang="ru-RU" sz="2600" b="1" dirty="0" smtClean="0">
                <a:solidFill>
                  <a:srgbClr val="002060"/>
                </a:solidFill>
              </a:rPr>
              <a:t>— это прежде всего </a:t>
            </a:r>
            <a:r>
              <a:rPr lang="ru-RU" sz="2600" b="1" dirty="0" smtClean="0">
                <a:solidFill>
                  <a:srgbClr val="FF0000"/>
                </a:solidFill>
              </a:rPr>
              <a:t>формирование физической интуиции</a:t>
            </a:r>
            <a:r>
              <a:rPr lang="ru-RU" sz="2600" b="1" dirty="0" smtClean="0">
                <a:solidFill>
                  <a:srgbClr val="002060"/>
                </a:solidFill>
              </a:rPr>
              <a:t> (а не заучивание формулировок законов и определений!).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</a:rPr>
              <a:t>Качественные задания — одни из самых трудных на экзаменах, потому что требуют </a:t>
            </a:r>
            <a:r>
              <a:rPr lang="ru-RU" sz="2600" b="1" dirty="0" smtClean="0">
                <a:solidFill>
                  <a:srgbClr val="FF0000"/>
                </a:solidFill>
              </a:rPr>
              <a:t>понимания физических процессов и </a:t>
            </a:r>
            <a:r>
              <a:rPr lang="ru-RU" sz="2600" b="1" dirty="0" smtClean="0">
                <a:solidFill>
                  <a:srgbClr val="FF0000"/>
                </a:solidFill>
              </a:rPr>
              <a:t>явлений</a:t>
            </a:r>
            <a:r>
              <a:rPr lang="ru-RU" sz="2600" b="1" dirty="0" smtClean="0">
                <a:solidFill>
                  <a:srgbClr val="002060"/>
                </a:solidFill>
              </a:rPr>
              <a:t>.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</a:rPr>
              <a:t>Для успешного решения качественных задач </a:t>
            </a:r>
            <a:r>
              <a:rPr lang="ru-RU" sz="2600" b="1" dirty="0" smtClean="0">
                <a:solidFill>
                  <a:srgbClr val="002060"/>
                </a:solidFill>
              </a:rPr>
              <a:t>нужно </a:t>
            </a:r>
            <a:r>
              <a:rPr lang="ru-RU" sz="2600" b="1" dirty="0" smtClean="0">
                <a:solidFill>
                  <a:srgbClr val="002060"/>
                </a:solidFill>
              </a:rPr>
              <a:t>научить </a:t>
            </a:r>
            <a:r>
              <a:rPr lang="ru-RU" sz="2600" b="1" dirty="0" smtClean="0">
                <a:solidFill>
                  <a:srgbClr val="002060"/>
                </a:solidFill>
              </a:rPr>
              <a:t>видеть </a:t>
            </a:r>
            <a:r>
              <a:rPr lang="ru-RU" sz="2600" b="1" dirty="0" smtClean="0">
                <a:solidFill>
                  <a:srgbClr val="002060"/>
                </a:solidFill>
              </a:rPr>
              <a:t>в физической формуле не шаблон для подстановки численных значений, а </a:t>
            </a:r>
            <a:r>
              <a:rPr lang="ru-RU" sz="2600" b="1" dirty="0" smtClean="0">
                <a:solidFill>
                  <a:srgbClr val="FF0000"/>
                </a:solidFill>
              </a:rPr>
              <a:t>вид функциональной зависимости</a:t>
            </a:r>
            <a:r>
              <a:rPr lang="ru-RU" sz="2600" b="1" dirty="0" smtClean="0">
                <a:solidFill>
                  <a:srgbClr val="002060"/>
                </a:solidFill>
              </a:rPr>
              <a:t>: от чего и как зависит величина, выражаемая формулой, и </a:t>
            </a:r>
            <a:r>
              <a:rPr lang="ru-RU" sz="2600" b="1" dirty="0" smtClean="0">
                <a:solidFill>
                  <a:srgbClr val="FF0000"/>
                </a:solidFill>
              </a:rPr>
              <a:t>как она изменяется</a:t>
            </a:r>
            <a:r>
              <a:rPr lang="ru-RU" sz="2600" b="1" dirty="0" smtClean="0">
                <a:solidFill>
                  <a:srgbClr val="002060"/>
                </a:solidFill>
              </a:rPr>
              <a:t> (уменьшается или увеличивается) при изменении входящих в формулу величин. </a:t>
            </a:r>
          </a:p>
        </p:txBody>
      </p:sp>
    </p:spTree>
    <p:extLst>
      <p:ext uri="{BB962C8B-B14F-4D97-AF65-F5344CB8AC3E}">
        <p14:creationId xmlns:p14="http://schemas.microsoft.com/office/powerpoint/2010/main" val="344164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7" y="376006"/>
            <a:ext cx="8731626" cy="14264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40" y="2198865"/>
            <a:ext cx="6258419" cy="1808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57" y="4231651"/>
            <a:ext cx="8767486" cy="979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0" y="5435117"/>
            <a:ext cx="54102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9769"/>
          <a:stretch/>
        </p:blipFill>
        <p:spPr>
          <a:xfrm>
            <a:off x="5440346" y="251319"/>
            <a:ext cx="3509719" cy="2025553"/>
          </a:xfrm>
          <a:prstGeom prst="rect">
            <a:avLst/>
          </a:prstGeom>
        </p:spPr>
      </p:pic>
      <p:pic>
        <p:nvPicPr>
          <p:cNvPr id="4" name="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636912"/>
            <a:ext cx="8403282" cy="566150"/>
          </a:xfrm>
          <a:prstGeom prst="rect">
            <a:avLst/>
          </a:prstGeom>
        </p:spPr>
      </p:pic>
      <p:pic>
        <p:nvPicPr>
          <p:cNvPr id="5" name="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278331"/>
            <a:ext cx="8403282" cy="566150"/>
          </a:xfrm>
          <a:prstGeom prst="rect">
            <a:avLst/>
          </a:prstGeom>
        </p:spPr>
      </p:pic>
      <p:pic>
        <p:nvPicPr>
          <p:cNvPr id="6" name="в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919750"/>
            <a:ext cx="8403282" cy="566150"/>
          </a:xfrm>
          <a:prstGeom prst="rect">
            <a:avLst/>
          </a:prstGeom>
        </p:spPr>
      </p:pic>
      <p:pic>
        <p:nvPicPr>
          <p:cNvPr id="7" name="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4561169"/>
            <a:ext cx="8403282" cy="808786"/>
          </a:xfrm>
          <a:prstGeom prst="rect">
            <a:avLst/>
          </a:prstGeom>
        </p:spPr>
      </p:pic>
      <p:pic>
        <p:nvPicPr>
          <p:cNvPr id="8" name="д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5445224"/>
            <a:ext cx="8395194" cy="582326"/>
          </a:xfrm>
          <a:prstGeom prst="rect">
            <a:avLst/>
          </a:prstGeom>
        </p:spPr>
      </p:pic>
      <p:pic>
        <p:nvPicPr>
          <p:cNvPr id="10" name="усл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67" y="351064"/>
            <a:ext cx="5261967" cy="1751625"/>
          </a:xfrm>
          <a:prstGeom prst="rect">
            <a:avLst/>
          </a:prstGeom>
        </p:spPr>
      </p:pic>
      <p:sp>
        <p:nvSpPr>
          <p:cNvPr id="11" name="а отв"/>
          <p:cNvSpPr/>
          <p:nvPr/>
        </p:nvSpPr>
        <p:spPr>
          <a:xfrm>
            <a:off x="683568" y="3221251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Наибольшее напряжение на резисторе </a:t>
            </a:r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4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, наименьшее — на резисторах </a:t>
            </a:r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1 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и </a:t>
            </a:r>
            <a:r>
              <a:rPr lang="ru-RU" sz="2000" i="1" dirty="0" smtClean="0">
                <a:solidFill>
                  <a:srgbClr val="0070C0"/>
                </a:solidFill>
                <a:latin typeface="SchoolBookCTT" pitchFamily="2" charset="0"/>
              </a:rPr>
              <a:t>2. </a:t>
            </a:r>
            <a:endParaRPr lang="ru-RU" sz="2000" dirty="0">
              <a:solidFill>
                <a:srgbClr val="0070C0"/>
              </a:solidFill>
              <a:latin typeface="SchoolBookCTT" pitchFamily="2" charset="0"/>
            </a:endParaRPr>
          </a:p>
        </p:txBody>
      </p:sp>
      <p:sp>
        <p:nvSpPr>
          <p:cNvPr id="12" name="б отв"/>
          <p:cNvSpPr/>
          <p:nvPr/>
        </p:nvSpPr>
        <p:spPr>
          <a:xfrm>
            <a:off x="683568" y="392301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Наибольшая сила тока в резисторе </a:t>
            </a:r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4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, наименьшая — в резисторах </a:t>
            </a:r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1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 и </a:t>
            </a:r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2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.  </a:t>
            </a:r>
          </a:p>
        </p:txBody>
      </p:sp>
      <p:sp>
        <p:nvSpPr>
          <p:cNvPr id="13" name="в отв"/>
          <p:cNvSpPr/>
          <p:nvPr/>
        </p:nvSpPr>
        <p:spPr>
          <a:xfrm>
            <a:off x="683568" y="448590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Наибольшая мощность тока в резисторе </a:t>
            </a:r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4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, наименьшая — в резисторах </a:t>
            </a:r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1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 и </a:t>
            </a:r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2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.  </a:t>
            </a:r>
          </a:p>
        </p:txBody>
      </p:sp>
      <p:sp>
        <p:nvSpPr>
          <p:cNvPr id="14" name="г отв"/>
          <p:cNvSpPr/>
          <p:nvPr/>
        </p:nvSpPr>
        <p:spPr>
          <a:xfrm>
            <a:off x="683568" y="5369955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Р</a:t>
            </a:r>
            <a:r>
              <a:rPr lang="ru-RU" sz="2000" baseline="-25000" dirty="0">
                <a:solidFill>
                  <a:srgbClr val="0070C0"/>
                </a:solidFill>
                <a:latin typeface="SchoolBookCTT" pitchFamily="2" charset="0"/>
              </a:rPr>
              <a:t>2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 станет равной нулю, </a:t>
            </a:r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Р</a:t>
            </a:r>
            <a:r>
              <a:rPr lang="ru-RU" sz="2000" baseline="-25000" dirty="0">
                <a:solidFill>
                  <a:srgbClr val="0070C0"/>
                </a:solidFill>
                <a:latin typeface="SchoolBookCTT" pitchFamily="2" charset="0"/>
              </a:rPr>
              <a:t>3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 увеличится, </a:t>
            </a:r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Р</a:t>
            </a:r>
            <a:r>
              <a:rPr lang="ru-RU" sz="2000" baseline="-25000" dirty="0">
                <a:solidFill>
                  <a:srgbClr val="0070C0"/>
                </a:solidFill>
                <a:latin typeface="SchoolBookCTT" pitchFamily="2" charset="0"/>
              </a:rPr>
              <a:t>4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 не изменится.  </a:t>
            </a:r>
          </a:p>
        </p:txBody>
      </p:sp>
      <p:sp>
        <p:nvSpPr>
          <p:cNvPr id="15" name="д отв"/>
          <p:cNvSpPr txBox="1"/>
          <p:nvPr/>
        </p:nvSpPr>
        <p:spPr>
          <a:xfrm>
            <a:off x="688794" y="6165304"/>
            <a:ext cx="661591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000000"/>
                </a:solidFill>
                <a:latin typeface="SchoolBookCTT" pitchFamily="2" charset="0"/>
              </a:defRPr>
            </a:lvl1pPr>
          </a:lstStyle>
          <a:p>
            <a:r>
              <a:rPr lang="ru-RU" i="1" dirty="0">
                <a:solidFill>
                  <a:srgbClr val="0070C0"/>
                </a:solidFill>
              </a:rPr>
              <a:t>Р</a:t>
            </a:r>
            <a:r>
              <a:rPr lang="ru-RU" baseline="-25000" dirty="0">
                <a:solidFill>
                  <a:srgbClr val="0070C0"/>
                </a:solidFill>
              </a:rPr>
              <a:t>2</a:t>
            </a:r>
            <a:r>
              <a:rPr lang="ru-RU" dirty="0">
                <a:solidFill>
                  <a:srgbClr val="0070C0"/>
                </a:solidFill>
              </a:rPr>
              <a:t> увеличится, </a:t>
            </a:r>
            <a:r>
              <a:rPr lang="ru-RU" i="1" dirty="0">
                <a:solidFill>
                  <a:srgbClr val="0070C0"/>
                </a:solidFill>
              </a:rPr>
              <a:t>Р</a:t>
            </a:r>
            <a:r>
              <a:rPr lang="ru-RU" baseline="-25000" dirty="0">
                <a:solidFill>
                  <a:srgbClr val="0070C0"/>
                </a:solidFill>
              </a:rPr>
              <a:t>3</a:t>
            </a:r>
            <a:r>
              <a:rPr lang="ru-RU" dirty="0">
                <a:solidFill>
                  <a:srgbClr val="0070C0"/>
                </a:solidFill>
              </a:rPr>
              <a:t> уменьшится, </a:t>
            </a:r>
            <a:r>
              <a:rPr lang="ru-RU" i="1" dirty="0">
                <a:solidFill>
                  <a:srgbClr val="0070C0"/>
                </a:solidFill>
              </a:rPr>
              <a:t>Р</a:t>
            </a:r>
            <a:r>
              <a:rPr lang="ru-RU" baseline="-25000" dirty="0">
                <a:solidFill>
                  <a:srgbClr val="0070C0"/>
                </a:solidFill>
              </a:rPr>
              <a:t>4</a:t>
            </a:r>
            <a:r>
              <a:rPr lang="ru-RU" dirty="0">
                <a:solidFill>
                  <a:srgbClr val="0070C0"/>
                </a:solidFill>
              </a:rPr>
              <a:t> не изменится. </a:t>
            </a:r>
          </a:p>
        </p:txBody>
      </p:sp>
    </p:spTree>
    <p:extLst>
      <p:ext uri="{BB962C8B-B14F-4D97-AF65-F5344CB8AC3E}">
        <p14:creationId xmlns:p14="http://schemas.microsoft.com/office/powerpoint/2010/main" val="214859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3352800"/>
            <a:ext cx="914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2644914"/>
            <a:ext cx="7345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Термодинамика.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Циклические процессы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236" y="450281"/>
            <a:ext cx="5806440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947" y="1700808"/>
            <a:ext cx="5364480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/>
          <a:stretch/>
        </p:blipFill>
        <p:spPr bwMode="auto">
          <a:xfrm>
            <a:off x="614427" y="2996952"/>
            <a:ext cx="5334000" cy="53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236" y="3778847"/>
            <a:ext cx="5311140" cy="54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407" y="4698753"/>
            <a:ext cx="789432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407" y="5647144"/>
            <a:ext cx="789432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4257" y="450281"/>
            <a:ext cx="2301240" cy="197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052736"/>
            <a:ext cx="8420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8488" y="404664"/>
            <a:ext cx="229362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0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348880"/>
            <a:ext cx="8412480" cy="401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31460"/>
            <a:ext cx="2453640" cy="22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9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ля чего нужен учитель?"/>
          <p:cNvSpPr txBox="1"/>
          <p:nvPr/>
        </p:nvSpPr>
        <p:spPr>
          <a:xfrm>
            <a:off x="664733" y="170711"/>
            <a:ext cx="7814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Самостоятельные с отметкой по желанию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074" y="889956"/>
            <a:ext cx="815787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То, что ученики </a:t>
            </a:r>
            <a:r>
              <a:rPr lang="ru-RU" sz="2400" dirty="0" smtClean="0">
                <a:solidFill>
                  <a:srgbClr val="FF0000"/>
                </a:solidFill>
              </a:rPr>
              <a:t>разные</a:t>
            </a:r>
            <a:r>
              <a:rPr lang="ru-RU" sz="2400" dirty="0" smtClean="0"/>
              <a:t>, надо </a:t>
            </a:r>
            <a:r>
              <a:rPr lang="ru-RU" sz="2400" dirty="0" smtClean="0">
                <a:solidFill>
                  <a:srgbClr val="FF0000"/>
                </a:solidFill>
              </a:rPr>
              <a:t>использовать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(минус — заготовка для плюса)!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Учебный диалог возможен и даже необходим</a:t>
            </a:r>
            <a:br>
              <a:rPr lang="ru-RU" sz="2400" dirty="0" smtClean="0"/>
            </a:br>
            <a:r>
              <a:rPr lang="ru-RU" sz="2400" dirty="0" smtClean="0"/>
              <a:t>не только между учителем и учеником, </a:t>
            </a:r>
            <a:br>
              <a:rPr lang="ru-RU" sz="2400" dirty="0" smtClean="0"/>
            </a:br>
            <a:r>
              <a:rPr lang="ru-RU" sz="2400" dirty="0" smtClean="0"/>
              <a:t>но и </a:t>
            </a:r>
            <a:r>
              <a:rPr lang="ru-RU" sz="2400" dirty="0" smtClean="0">
                <a:solidFill>
                  <a:srgbClr val="FF0000"/>
                </a:solidFill>
              </a:rPr>
              <a:t>между учениками</a:t>
            </a:r>
            <a:r>
              <a:rPr lang="ru-RU" sz="2400" dirty="0" smtClean="0"/>
              <a:t>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Пусть</a:t>
            </a:r>
            <a:r>
              <a:rPr lang="ru-RU" sz="2400" dirty="0" smtClean="0">
                <a:solidFill>
                  <a:srgbClr val="FF0000"/>
                </a:solidFill>
              </a:rPr>
              <a:t> сильные помогают слабым —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это помогает и сильным тоже!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Самостоятельные с взаимопомощью: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обращаться </a:t>
            </a:r>
            <a:r>
              <a:rPr lang="ru-RU" sz="2400" dirty="0"/>
              <a:t>за помощью </a:t>
            </a:r>
            <a:r>
              <a:rPr lang="ru-RU" sz="2400" dirty="0">
                <a:solidFill>
                  <a:srgbClr val="FF0000"/>
                </a:solidFill>
              </a:rPr>
              <a:t>можно</a:t>
            </a:r>
            <a:r>
              <a:rPr lang="ru-RU" sz="2400" dirty="0" smtClean="0"/>
              <a:t>!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Почётный статус </a:t>
            </a:r>
            <a:r>
              <a:rPr lang="ru-RU" sz="2400" dirty="0" smtClean="0">
                <a:solidFill>
                  <a:srgbClr val="FF0000"/>
                </a:solidFill>
              </a:rPr>
              <a:t>«помощник учителя».</a:t>
            </a:r>
            <a:r>
              <a:rPr lang="ru-RU" sz="2400" dirty="0" smtClean="0"/>
              <a:t>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Самостоятельные </a:t>
            </a:r>
            <a:r>
              <a:rPr lang="ru-RU" sz="2400" dirty="0">
                <a:solidFill>
                  <a:srgbClr val="FF0000"/>
                </a:solidFill>
              </a:rPr>
              <a:t>с </a:t>
            </a:r>
            <a:r>
              <a:rPr lang="ru-RU" sz="2400" dirty="0" smtClean="0">
                <a:solidFill>
                  <a:srgbClr val="FF0000"/>
                </a:solidFill>
              </a:rPr>
              <a:t>отметкой </a:t>
            </a:r>
            <a:r>
              <a:rPr lang="ru-RU" sz="2400" dirty="0">
                <a:solidFill>
                  <a:srgbClr val="FF0000"/>
                </a:solidFill>
              </a:rPr>
              <a:t>по желанию</a:t>
            </a:r>
            <a:r>
              <a:rPr lang="ru-RU" sz="2400" dirty="0" smtClean="0"/>
              <a:t>.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Попросите сформулировать, </a:t>
            </a:r>
            <a:r>
              <a:rPr lang="ru-RU" sz="2400" dirty="0" smtClean="0">
                <a:solidFill>
                  <a:srgbClr val="FF0000"/>
                </a:solidFill>
              </a:rPr>
              <a:t>в чём состояло затруднение</a:t>
            </a:r>
            <a:r>
              <a:rPr lang="ru-RU" sz="2400" dirty="0" smtClean="0"/>
              <a:t>: рефлексия и диагностический контроль. 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1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89"/>
    </mc:Choice>
    <mc:Fallback xmlns="">
      <p:transition spd="slow" advTm="66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  <p:extLst mod="1">
    <p:ext uri="{E180D4A7-C9FB-4DFB-919C-405C955672EB}">
      <p14:showEvtLst xmlns:p14="http://schemas.microsoft.com/office/powerpoint/2010/main">
        <p14:playEvt time="0" objId="2"/>
        <p14:stopEvt time="65670" objId="2"/>
      </p14:showEvt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548680"/>
            <a:ext cx="7772400" cy="3600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УЧЕБНО-ИССЛЕДОВАТЕЛЬСКАЯ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ДЕЯТЕЛЬНОСТЬ</a:t>
            </a:r>
            <a:r>
              <a:rPr lang="ru-RU" b="1" dirty="0" smtClean="0">
                <a:solidFill>
                  <a:srgbClr val="000064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000064"/>
                </a:solidFill>
                <a:latin typeface="+mn-lt"/>
              </a:rPr>
            </a:br>
            <a:r>
              <a:rPr lang="ru-RU" b="1" dirty="0" smtClean="0">
                <a:solidFill>
                  <a:srgbClr val="000064"/>
                </a:solidFill>
                <a:latin typeface="+mn-lt"/>
              </a:rPr>
              <a:t>— основа изучения физики</a:t>
            </a:r>
            <a:br>
              <a:rPr lang="ru-RU" b="1" dirty="0" smtClean="0">
                <a:solidFill>
                  <a:srgbClr val="000064"/>
                </a:solidFill>
                <a:latin typeface="+mn-lt"/>
              </a:rPr>
            </a:br>
            <a:r>
              <a:rPr lang="ru-RU" b="1" dirty="0" smtClean="0">
                <a:solidFill>
                  <a:srgbClr val="000064"/>
                </a:solidFill>
                <a:latin typeface="+mn-lt"/>
              </a:rPr>
              <a:t>с помощью </a:t>
            </a:r>
            <a:r>
              <a:rPr lang="ru-RU" b="1" dirty="0" err="1" smtClean="0">
                <a:solidFill>
                  <a:srgbClr val="FF0000"/>
                </a:solidFill>
                <a:latin typeface="+mn-lt"/>
              </a:rPr>
              <a:t>УМК</a:t>
            </a:r>
            <a:r>
              <a:rPr lang="ru-RU" b="1" dirty="0" smtClean="0">
                <a:solidFill>
                  <a:srgbClr val="000064"/>
                </a:solidFill>
                <a:latin typeface="+mn-lt"/>
              </a:rPr>
              <a:t> </a:t>
            </a:r>
            <a:br>
              <a:rPr lang="ru-RU" b="1" dirty="0" smtClean="0">
                <a:solidFill>
                  <a:srgbClr val="000064"/>
                </a:solidFill>
                <a:latin typeface="+mn-lt"/>
              </a:rPr>
            </a:br>
            <a:r>
              <a:rPr lang="ru-RU" b="1" dirty="0" smtClean="0">
                <a:solidFill>
                  <a:srgbClr val="000064"/>
                </a:solidFill>
                <a:latin typeface="+mn-lt"/>
              </a:rPr>
              <a:t>издательства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БИНОМ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86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70485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Цель — </a:t>
            </a:r>
            <a:r>
              <a:rPr lang="ru-RU" sz="2400" dirty="0" smtClean="0">
                <a:solidFill>
                  <a:srgbClr val="FF0000"/>
                </a:solidFill>
              </a:rPr>
              <a:t>ВОВЛЕЧЬ</a:t>
            </a:r>
            <a:r>
              <a:rPr lang="ru-RU" sz="2400" dirty="0" smtClean="0"/>
              <a:t> учеников в процесс обучения, сделать их активными участниками процесса познания.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МЕТОД ИССЛЕДОВАНИЯ КЛЮЧЕВЫХ СИТУАЦИЙ — </a:t>
            </a:r>
            <a:r>
              <a:rPr lang="ru-RU" sz="2400" dirty="0" smtClean="0"/>
              <a:t>форма учебно-исследовательской деятельности. 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Не только используем закономерности, но и вместе </a:t>
            </a:r>
            <a:r>
              <a:rPr lang="ru-RU" sz="2400" dirty="0" smtClean="0">
                <a:solidFill>
                  <a:srgbClr val="FF0000"/>
                </a:solidFill>
              </a:rPr>
              <a:t>ОТКРЫВАЕМ</a:t>
            </a:r>
            <a:r>
              <a:rPr lang="ru-RU" sz="2400" dirty="0" smtClean="0"/>
              <a:t> их (демонстрационный эксперимент, лабораторные работы, домашняя лаборатория).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Дух </a:t>
            </a:r>
            <a:r>
              <a:rPr lang="ru-RU" sz="2400" dirty="0">
                <a:solidFill>
                  <a:srgbClr val="FF0000"/>
                </a:solidFill>
              </a:rPr>
              <a:t>ИССЛЕДОВАНИЯ</a:t>
            </a:r>
            <a:r>
              <a:rPr lang="ru-RU" sz="2400" dirty="0"/>
              <a:t> — исключаем страх за ошибки</a:t>
            </a:r>
            <a:br>
              <a:rPr lang="ru-RU" sz="2400" dirty="0"/>
            </a:br>
            <a:r>
              <a:rPr lang="ru-RU" sz="2400" dirty="0"/>
              <a:t>«опыт — сын ошибок трудных»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Самостоятельные с отметкой по желанию.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Нет искусственного разделения на теорию и задачи: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ученики активно участвуют в открытии нового для них.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454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5333" y="1990165"/>
            <a:ext cx="4453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До новых встреч!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107" y="232549"/>
            <a:ext cx="4895786" cy="14146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831" y="1647175"/>
            <a:ext cx="5410200" cy="1114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82" y="2993060"/>
            <a:ext cx="8373036" cy="876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4100572"/>
            <a:ext cx="8668512" cy="245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99" y="928882"/>
            <a:ext cx="8661402" cy="19343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99" y="3391815"/>
            <a:ext cx="8661402" cy="7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4535" y="277906"/>
            <a:ext cx="3494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Два корабля в океане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99" y="1335741"/>
            <a:ext cx="8665802" cy="30211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046" y="4659922"/>
            <a:ext cx="5611908" cy="463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" y="5588579"/>
            <a:ext cx="8407400" cy="6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8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41" y="257519"/>
            <a:ext cx="2956973" cy="2096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661" y="918320"/>
            <a:ext cx="2885892" cy="24025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309" y="3910045"/>
            <a:ext cx="3369244" cy="2381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358" y="3898106"/>
            <a:ext cx="3386138" cy="239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7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ля чего нужен учитель?"/>
          <p:cNvSpPr txBox="1"/>
          <p:nvPr/>
        </p:nvSpPr>
        <p:spPr>
          <a:xfrm>
            <a:off x="1336595" y="332656"/>
            <a:ext cx="6470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Для чего нужен учитель? 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5" name="Не может"/>
          <p:cNvSpPr/>
          <p:nvPr/>
        </p:nvSpPr>
        <p:spPr>
          <a:xfrm>
            <a:off x="467544" y="1484784"/>
            <a:ext cx="3888432" cy="16561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Задания, </a:t>
            </a:r>
            <a:br>
              <a:rPr lang="ru-RU" sz="2400" dirty="0" smtClean="0"/>
            </a:br>
            <a:r>
              <a:rPr lang="ru-RU" sz="2400" dirty="0" smtClean="0"/>
              <a:t>которые ученик </a:t>
            </a:r>
            <a:br>
              <a:rPr lang="ru-RU" sz="2400" dirty="0" smtClean="0"/>
            </a:br>
            <a:r>
              <a:rPr lang="ru-RU" sz="2400" b="1" dirty="0" smtClean="0"/>
              <a:t>не может выполнить </a:t>
            </a:r>
            <a:br>
              <a:rPr lang="ru-RU" sz="2400" b="1" dirty="0" smtClean="0"/>
            </a:br>
            <a:r>
              <a:rPr lang="ru-RU" sz="2400" b="1" dirty="0" smtClean="0"/>
              <a:t>даже с помощью учителя</a:t>
            </a:r>
            <a:endParaRPr lang="ru-RU" sz="2400" b="1" dirty="0"/>
          </a:p>
        </p:txBody>
      </p:sp>
      <p:sp>
        <p:nvSpPr>
          <p:cNvPr id="16" name="Может сам"/>
          <p:cNvSpPr/>
          <p:nvPr/>
        </p:nvSpPr>
        <p:spPr>
          <a:xfrm>
            <a:off x="467544" y="4725144"/>
            <a:ext cx="3888432" cy="16561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Задания, </a:t>
            </a:r>
            <a:br>
              <a:rPr lang="ru-RU" sz="2400" dirty="0" smtClean="0"/>
            </a:br>
            <a:r>
              <a:rPr lang="ru-RU" sz="2400" dirty="0" smtClean="0"/>
              <a:t>которые ученик </a:t>
            </a:r>
            <a:br>
              <a:rPr lang="ru-RU" sz="2400" dirty="0" smtClean="0"/>
            </a:br>
            <a:r>
              <a:rPr lang="ru-RU" sz="2400" b="1" dirty="0" smtClean="0"/>
              <a:t>может выполнить </a:t>
            </a:r>
            <a:br>
              <a:rPr lang="ru-RU" sz="2400" b="1" dirty="0" smtClean="0"/>
            </a:br>
            <a:r>
              <a:rPr lang="ru-RU" sz="2400" b="1" dirty="0" smtClean="0"/>
              <a:t>самостоятельно</a:t>
            </a:r>
            <a:endParaRPr lang="ru-RU" sz="2400" b="1" dirty="0"/>
          </a:p>
        </p:txBody>
      </p:sp>
      <p:sp>
        <p:nvSpPr>
          <p:cNvPr id="17" name="ЗБР"/>
          <p:cNvSpPr/>
          <p:nvPr/>
        </p:nvSpPr>
        <p:spPr>
          <a:xfrm>
            <a:off x="467544" y="3140968"/>
            <a:ext cx="3888432" cy="15841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Задания, </a:t>
            </a:r>
            <a:br>
              <a:rPr lang="ru-RU" sz="2400" dirty="0" smtClean="0"/>
            </a:br>
            <a:r>
              <a:rPr lang="ru-RU" sz="2400" dirty="0" smtClean="0"/>
              <a:t>которые ученик </a:t>
            </a:r>
            <a:br>
              <a:rPr lang="ru-RU" sz="2400" dirty="0" smtClean="0"/>
            </a:br>
            <a:r>
              <a:rPr lang="ru-RU" sz="2400" b="1" dirty="0" smtClean="0"/>
              <a:t>может ВЫПОЛНИТЬ </a:t>
            </a:r>
            <a:br>
              <a:rPr lang="ru-RU" sz="2400" b="1" dirty="0" smtClean="0"/>
            </a:br>
            <a:r>
              <a:rPr lang="ru-RU" sz="2400" b="1" dirty="0" smtClean="0"/>
              <a:t>только с помощью учителя</a:t>
            </a:r>
            <a:endParaRPr lang="ru-RU" sz="2400" b="1" dirty="0"/>
          </a:p>
        </p:txBody>
      </p:sp>
      <p:sp>
        <p:nvSpPr>
          <p:cNvPr id="7" name="Зона бл рав Выг"/>
          <p:cNvSpPr txBox="1"/>
          <p:nvPr/>
        </p:nvSpPr>
        <p:spPr>
          <a:xfrm>
            <a:off x="4222366" y="2183083"/>
            <a:ext cx="50039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Обучение наиболее эффективно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в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зоне ближайшего развития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 процессе ДЕЯТЕЛЬНОСТИ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 ПОМОЩЬЮ УЧИТЕЛЯ!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Обуч происходит"/>
          <p:cNvSpPr txBox="1"/>
          <p:nvPr/>
        </p:nvSpPr>
        <p:spPr>
          <a:xfrm>
            <a:off x="4666548" y="3068960"/>
            <a:ext cx="38906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Зона ближайшего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развития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(Л. С. Выготский)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имеры"/>
          <p:cNvSpPr txBox="1"/>
          <p:nvPr/>
        </p:nvSpPr>
        <p:spPr>
          <a:xfrm>
            <a:off x="5796136" y="4346666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Примеры: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Двухлетний"/>
          <p:cNvSpPr txBox="1"/>
          <p:nvPr/>
        </p:nvSpPr>
        <p:spPr>
          <a:xfrm>
            <a:off x="4539402" y="4864664"/>
            <a:ext cx="422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Двухлетний ребёнок очень быстро учится говорить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Выс эфф реп зан"/>
          <p:cNvSpPr txBox="1"/>
          <p:nvPr/>
        </p:nvSpPr>
        <p:spPr>
          <a:xfrm>
            <a:off x="4877740" y="5675769"/>
            <a:ext cx="355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Высокая эффективность</a:t>
            </a:r>
            <a:br>
              <a:rPr lang="ru-RU" sz="2400" b="1" dirty="0" smtClean="0"/>
            </a:br>
            <a:r>
              <a:rPr lang="ru-RU" sz="2400" b="1" dirty="0" smtClean="0"/>
              <a:t>репетиторских занятий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00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0"/>
    </mc:Choice>
    <mc:Fallback xmlns="">
      <p:transition spd="slow" advTm="3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7" grpId="0"/>
      <p:bldP spid="6" grpId="0"/>
      <p:bldP spid="6" grpId="1"/>
      <p:bldP spid="8" grpId="0"/>
      <p:bldP spid="9" grpId="0"/>
      <p:bldP spid="10" grpId="0"/>
    </p:bldLst>
  </p:timing>
  <p:extLst mod="1">
    <p:ext uri="{E180D4A7-C9FB-4DFB-919C-405C955672EB}">
      <p14:showEvtLst xmlns:p14="http://schemas.microsoft.com/office/powerpoint/2010/main">
        <p14:playEvt time="0" objId="3"/>
        <p14:stopEvt time="36229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2593" y="262131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ВЫВОД: </a:t>
            </a:r>
            <a:br>
              <a:rPr lang="ru-RU" sz="2800" b="1" dirty="0" smtClean="0"/>
            </a:br>
            <a:r>
              <a:rPr lang="ru-RU" sz="2800" b="1" dirty="0" smtClean="0"/>
              <a:t>обучение происходит наиболее эффективно, когда </a:t>
            </a:r>
            <a:r>
              <a:rPr lang="ru-RU" sz="2800" b="1" dirty="0">
                <a:solidFill>
                  <a:srgbClr val="FF0000"/>
                </a:solidFill>
              </a:rPr>
              <a:t>учитель ПОМОГАЕТ ученику </a:t>
            </a:r>
            <a:r>
              <a:rPr lang="ru-RU" sz="2800" b="1" dirty="0" smtClean="0">
                <a:solidFill>
                  <a:srgbClr val="FF0000"/>
                </a:solidFill>
              </a:rPr>
              <a:t>в его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ДЕЯТЕЛЬНОСТИ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3387" y="2180491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Поэтому учитель </a:t>
            </a:r>
            <a:r>
              <a:rPr lang="ru-RU" sz="2800" b="1" dirty="0"/>
              <a:t>должен быть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не «впереди </a:t>
            </a:r>
            <a:r>
              <a:rPr lang="ru-RU" sz="2800" b="1" dirty="0"/>
              <a:t>на белом </a:t>
            </a:r>
            <a:r>
              <a:rPr lang="ru-RU" sz="2800" b="1" dirty="0" smtClean="0"/>
              <a:t>коне»</a:t>
            </a:r>
            <a:br>
              <a:rPr lang="ru-RU" sz="2800" b="1" dirty="0" smtClean="0"/>
            </a:br>
            <a:r>
              <a:rPr lang="ru-RU" sz="2800" b="1" dirty="0" smtClean="0"/>
              <a:t>(только рассказывающим </a:t>
            </a:r>
            <a:br>
              <a:rPr lang="ru-RU" sz="2800" b="1" dirty="0" smtClean="0"/>
            </a:br>
            <a:r>
              <a:rPr lang="ru-RU" sz="2800" b="1" dirty="0" smtClean="0"/>
              <a:t>и показывающим), </a:t>
            </a:r>
            <a:br>
              <a:rPr lang="ru-RU" sz="2800" b="1" dirty="0" smtClean="0"/>
            </a:br>
            <a:r>
              <a:rPr lang="ru-RU" sz="2800" b="1" dirty="0" smtClean="0"/>
              <a:t>а </a:t>
            </a:r>
            <a:r>
              <a:rPr lang="ru-RU" sz="2800" b="1" dirty="0" smtClean="0">
                <a:solidFill>
                  <a:srgbClr val="FF0000"/>
                </a:solidFill>
              </a:rPr>
              <a:t>РЯДОМ</a:t>
            </a:r>
            <a:r>
              <a:rPr lang="ru-RU" sz="2800" b="1" dirty="0" smtClean="0"/>
              <a:t> с учеником,</a:t>
            </a:r>
            <a:br>
              <a:rPr lang="ru-RU" sz="2800" b="1" dirty="0" smtClean="0"/>
            </a:br>
            <a:r>
              <a:rPr lang="ru-RU" sz="2800" b="1" dirty="0" smtClean="0"/>
              <a:t>помогая ему </a:t>
            </a:r>
            <a:r>
              <a:rPr lang="ru-RU" sz="2800" b="1" dirty="0" smtClean="0">
                <a:solidFill>
                  <a:srgbClr val="FF0000"/>
                </a:solidFill>
              </a:rPr>
              <a:t>ДЕЙСТВОВАТЬ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39151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Вот почему </a:t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 smtClean="0">
                <a:solidFill>
                  <a:srgbClr val="FF0000"/>
                </a:solidFill>
              </a:rPr>
              <a:t>ВОВЛЕКИ МЕНЯ, И Я НАУЧУСЬ</a:t>
            </a:r>
            <a:r>
              <a:rPr lang="ru-RU" sz="2800" b="1" dirty="0" smtClean="0"/>
              <a:t>»!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976" y="2138194"/>
            <a:ext cx="28575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218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9"/>
    </mc:Choice>
    <mc:Fallback xmlns="">
      <p:transition spd="slow" advTm="10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  <p:extLst mod="1">
    <p:ext uri="{E180D4A7-C9FB-4DFB-919C-405C955672EB}">
      <p14:showEvtLst xmlns:p14="http://schemas.microsoft.com/office/powerpoint/2010/main">
        <p14:playEvt time="0" objId="2"/>
        <p14:stopEvt time="9418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5e7435abb51fe1db5272b7c2e17962322413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6|2.9|5.4|6.2"/>
  <p:tag name="GENSWF_SLIDE_TITLE" val="Главная проблема изучения физики"/>
  <p:tag name="GENSWF_ADVANCE_TIME" val="38.00"/>
  <p:tag name="ISPRING_SLIDE_INDENT_LEVEL" val="0"/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ЗОЛОТОЕ ПРАВИЛО РЕШЕНИЯ ЗАДАЧ"/>
  <p:tag name="GENSWF_ADVANCE_TIME" val="10.90"/>
  <p:tag name="ISPRING_SLIDE_INDENT_LEVEL" val="0"/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8.9|5.6|6.6|15.4|7.6"/>
  <p:tag name="GENSWF_SLIDE_TITLE" val="Графическое ЗПРЗ"/>
  <p:tag name="ISPRING_SLIDE_INDENT_LEVEL" val="1"/>
  <p:tag name="ISPRING_CUSTOM_TIMING_USED" val="0"/>
  <p:tag name="GENSWF_ADVANCE_TIME" val="86.97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1.7|7.2|3.7|6.6|9.3|5.4"/>
  <p:tag name="GENSWF_SLIDE_TITLE" val="Традиционная методика"/>
  <p:tag name="GENSWF_ADVANCE_TIME" val="66.16"/>
  <p:tag name="ISPRING_SLIDE_INDENT_LEVEL" val="0"/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7.7|6.3"/>
  <p:tag name="GENSWF_SLIDE_TITLE" val="Работа со сложными задачами в традиционной методике"/>
  <p:tag name="GENSWF_ADVANCE_TIME" val="66.99"/>
  <p:tag name="ISPRING_SLIDE_INDENT_LEVEL" val="1"/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1465</TotalTime>
  <Words>563</Words>
  <Application>Microsoft Office PowerPoint</Application>
  <PresentationFormat>Экран (4:3)</PresentationFormat>
  <Paragraphs>85</Paragraphs>
  <Slides>38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SchoolBookCTT</vt:lpstr>
      <vt:lpstr>Symbol</vt:lpstr>
      <vt:lpstr>Times New Roman</vt:lpstr>
      <vt:lpstr>Тема Office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УЧЕБНО-ИССЛЕДОВАТЕЛЬСКАЯ ДЕЯТЕЛЬНОСТЬ — основа изучения физики с помощью УМК  издательства БИНОМ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</dc:creator>
  <cp:lastModifiedBy>Лев</cp:lastModifiedBy>
  <cp:revision>47</cp:revision>
  <dcterms:created xsi:type="dcterms:W3CDTF">2017-06-06T14:52:47Z</dcterms:created>
  <dcterms:modified xsi:type="dcterms:W3CDTF">2017-06-11T19:26:01Z</dcterms:modified>
</cp:coreProperties>
</file>